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5" r:id="rId9"/>
    <p:sldId id="291" r:id="rId10"/>
    <p:sldId id="263" r:id="rId11"/>
    <p:sldId id="288" r:id="rId12"/>
    <p:sldId id="266" r:id="rId13"/>
    <p:sldId id="269" r:id="rId14"/>
    <p:sldId id="270" r:id="rId15"/>
    <p:sldId id="271" r:id="rId16"/>
    <p:sldId id="272" r:id="rId17"/>
    <p:sldId id="273" r:id="rId18"/>
    <p:sldId id="268" r:id="rId19"/>
    <p:sldId id="274" r:id="rId20"/>
    <p:sldId id="275" r:id="rId21"/>
    <p:sldId id="289" r:id="rId22"/>
    <p:sldId id="294" r:id="rId23"/>
    <p:sldId id="290" r:id="rId24"/>
    <p:sldId id="276" r:id="rId25"/>
    <p:sldId id="278" r:id="rId26"/>
    <p:sldId id="277" r:id="rId27"/>
    <p:sldId id="292" r:id="rId28"/>
    <p:sldId id="293" r:id="rId29"/>
    <p:sldId id="264" r:id="rId30"/>
    <p:sldId id="279" r:id="rId31"/>
    <p:sldId id="280" r:id="rId32"/>
    <p:sldId id="281" r:id="rId33"/>
    <p:sldId id="282" r:id="rId34"/>
    <p:sldId id="286" r:id="rId35"/>
    <p:sldId id="298" r:id="rId36"/>
    <p:sldId id="296" r:id="rId37"/>
    <p:sldId id="299" r:id="rId38"/>
    <p:sldId id="300" r:id="rId39"/>
    <p:sldId id="301" r:id="rId40"/>
    <p:sldId id="303" r:id="rId41"/>
    <p:sldId id="304" r:id="rId42"/>
    <p:sldId id="283" r:id="rId43"/>
    <p:sldId id="284"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04"/>
    <p:restoredTop sz="79818"/>
  </p:normalViewPr>
  <p:slideViewPr>
    <p:cSldViewPr snapToGrid="0" snapToObjects="1">
      <p:cViewPr varScale="1">
        <p:scale>
          <a:sx n="104" d="100"/>
          <a:sy n="104" d="100"/>
        </p:scale>
        <p:origin x="224" y="1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8F4B9-256D-BD44-97B3-F7A18956256A}" type="datetimeFigureOut">
              <a:rPr lang="en-US" smtClean="0"/>
              <a:t>8/29/19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E5EC6-1223-EC41-B9C7-0A504C5752B3}" type="slidenum">
              <a:rPr lang="en-US" smtClean="0"/>
              <a:t>‹#›</a:t>
            </a:fld>
            <a:endParaRPr lang="en-US"/>
          </a:p>
        </p:txBody>
      </p:sp>
    </p:spTree>
    <p:extLst>
      <p:ext uri="{BB962C8B-B14F-4D97-AF65-F5344CB8AC3E}">
        <p14:creationId xmlns:p14="http://schemas.microsoft.com/office/powerpoint/2010/main" val="384749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mturing.acm.org/bib/valiant_2612174.cfm#bib_4"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amturing.acm.org/award_winners/valiant_2612174.cfm" TargetMode="External"/><Relationship Id="rId5" Type="http://schemas.openxmlformats.org/officeDocument/2006/relationships/hyperlink" Target="https://en.wikipedia.org/wiki/Computational_learning_theory" TargetMode="External"/><Relationship Id="rId4" Type="http://schemas.openxmlformats.org/officeDocument/2006/relationships/hyperlink" Target="https://en.wikipedia.org/wiki/Probably_approximately_correc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acebook.com/FacebookAI/photos/a.360372474139712/372090452967914/?type=3&amp;theater"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medium.com/bcggamma/7-stories-behind-the-worlds-most-popular-machine-learning-algorithms-51472939d14b"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yncedreview.com/2017/02/21/nvidia-end-to-end-self-drivin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medium.com/bcggamma/7-stories-behind-the-worlds-most-popular-machine-learning-algorithms-51472939d14b"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cs.cmu.edu/~ninamf/ML11/lect1117.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1</a:t>
            </a:fld>
            <a:endParaRPr lang="en-US"/>
          </a:p>
        </p:txBody>
      </p:sp>
    </p:spTree>
    <p:extLst>
      <p:ext uri="{BB962C8B-B14F-4D97-AF65-F5344CB8AC3E}">
        <p14:creationId xmlns:p14="http://schemas.microsoft.com/office/powerpoint/2010/main" val="28915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In 1983 he published an important paper [</a:t>
            </a:r>
            <a:r>
              <a:rPr lang="en-US" sz="1200" b="0" i="0" u="none" strike="noStrike" kern="1200" dirty="0">
                <a:solidFill>
                  <a:schemeClr val="tx1"/>
                </a:solidFill>
                <a:effectLst/>
                <a:latin typeface="+mn-lt"/>
                <a:ea typeface="+mn-ea"/>
                <a:cs typeface="+mn-cs"/>
                <a:hlinkClick r:id="rId3"/>
              </a:rPr>
              <a:t>4</a:t>
            </a:r>
            <a:r>
              <a:rPr lang="en-US" sz="1200" b="0" i="0" kern="1200" dirty="0">
                <a:solidFill>
                  <a:schemeClr val="tx1"/>
                </a:solidFill>
                <a:effectLst/>
                <a:latin typeface="+mn-lt"/>
                <a:ea typeface="+mn-ea"/>
                <a:cs typeface="+mn-cs"/>
              </a:rPr>
              <a:t>] in the area of semantics for cognitive computation. In it he devised a model of learning that offers a quantitative criterion on when a computing device can be considered to be able to learn. This </a:t>
            </a:r>
            <a:r>
              <a:rPr lang="en-US" sz="1200" b="0" i="0" u="none" strike="noStrike" kern="1200" dirty="0">
                <a:solidFill>
                  <a:schemeClr val="tx1"/>
                </a:solidFill>
                <a:effectLst/>
                <a:latin typeface="+mn-lt"/>
                <a:ea typeface="+mn-ea"/>
                <a:cs typeface="+mn-cs"/>
                <a:hlinkClick r:id="rId4"/>
              </a:rPr>
              <a:t>probably approximately correct</a:t>
            </a:r>
            <a:r>
              <a:rPr lang="en-US" sz="1200" b="0" i="0" kern="1200" dirty="0">
                <a:solidFill>
                  <a:schemeClr val="tx1"/>
                </a:solidFill>
                <a:effectLst/>
                <a:latin typeface="+mn-lt"/>
                <a:ea typeface="+mn-ea"/>
                <a:cs typeface="+mn-cs"/>
              </a:rPr>
              <a:t> (PAC) model has given rise to a fruitful research area now known as </a:t>
            </a:r>
            <a:r>
              <a:rPr lang="en-US" sz="1200" b="0" i="0" u="none" strike="noStrike" kern="1200" dirty="0">
                <a:solidFill>
                  <a:schemeClr val="tx1"/>
                </a:solidFill>
                <a:effectLst/>
                <a:latin typeface="+mn-lt"/>
                <a:ea typeface="+mn-ea"/>
                <a:cs typeface="+mn-cs"/>
                <a:hlinkClick r:id="rId5"/>
              </a:rPr>
              <a:t>computational learning theory</a:t>
            </a:r>
            <a:r>
              <a:rPr lang="en-US" sz="1200" b="0" i="0" kern="1200" dirty="0">
                <a:solidFill>
                  <a:schemeClr val="tx1"/>
                </a:solidFill>
                <a:effectLst/>
                <a:latin typeface="+mn-lt"/>
                <a:ea typeface="+mn-ea"/>
                <a:cs typeface="+mn-cs"/>
              </a:rPr>
              <a:t>. The PAC model considers a learning algorithm that takes experience from the past to create a hypothesis that can be used to make a decision in the future with controlled error. The model has been intensively studied and extended by other researchers into an important tool in practical applications.”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a:t>
            </a:r>
            <a:r>
              <a:rPr lang="en-US" dirty="0">
                <a:hlinkClick r:id="rId6"/>
              </a:rPr>
              <a:t>https://amturing.acm.org/award_winners/valiant_2612174.cfm</a:t>
            </a:r>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11</a:t>
            </a:fld>
            <a:endParaRPr lang="en-US"/>
          </a:p>
        </p:txBody>
      </p:sp>
    </p:spTree>
    <p:extLst>
      <p:ext uri="{BB962C8B-B14F-4D97-AF65-F5344CB8AC3E}">
        <p14:creationId xmlns:p14="http://schemas.microsoft.com/office/powerpoint/2010/main" val="2316075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12</a:t>
            </a:fld>
            <a:endParaRPr lang="en-US"/>
          </a:p>
        </p:txBody>
      </p:sp>
    </p:spTree>
    <p:extLst>
      <p:ext uri="{BB962C8B-B14F-4D97-AF65-F5344CB8AC3E}">
        <p14:creationId xmlns:p14="http://schemas.microsoft.com/office/powerpoint/2010/main" val="159030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discretization trick</a:t>
            </a:r>
          </a:p>
        </p:txBody>
      </p:sp>
      <p:sp>
        <p:nvSpPr>
          <p:cNvPr id="4" name="Slide Number Placeholder 3"/>
          <p:cNvSpPr>
            <a:spLocks noGrp="1"/>
          </p:cNvSpPr>
          <p:nvPr>
            <p:ph type="sldNum" sz="quarter" idx="5"/>
          </p:nvPr>
        </p:nvSpPr>
        <p:spPr/>
        <p:txBody>
          <a:bodyPr/>
          <a:lstStyle/>
          <a:p>
            <a:fld id="{94DE5EC6-1223-EC41-B9C7-0A504C5752B3}" type="slidenum">
              <a:rPr lang="en-US" smtClean="0"/>
              <a:t>13</a:t>
            </a:fld>
            <a:endParaRPr lang="en-US"/>
          </a:p>
        </p:txBody>
      </p:sp>
    </p:spTree>
    <p:extLst>
      <p:ext uri="{BB962C8B-B14F-4D97-AF65-F5344CB8AC3E}">
        <p14:creationId xmlns:p14="http://schemas.microsoft.com/office/powerpoint/2010/main" val="104737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is where (X, Y) is defined</a:t>
            </a:r>
          </a:p>
        </p:txBody>
      </p:sp>
      <p:sp>
        <p:nvSpPr>
          <p:cNvPr id="4" name="Slide Number Placeholder 3"/>
          <p:cNvSpPr>
            <a:spLocks noGrp="1"/>
          </p:cNvSpPr>
          <p:nvPr>
            <p:ph type="sldNum" sz="quarter" idx="5"/>
          </p:nvPr>
        </p:nvSpPr>
        <p:spPr/>
        <p:txBody>
          <a:bodyPr/>
          <a:lstStyle/>
          <a:p>
            <a:fld id="{94DE5EC6-1223-EC41-B9C7-0A504C5752B3}" type="slidenum">
              <a:rPr lang="en-US" smtClean="0"/>
              <a:t>14</a:t>
            </a:fld>
            <a:endParaRPr lang="en-US"/>
          </a:p>
        </p:txBody>
      </p:sp>
    </p:spTree>
    <p:extLst>
      <p:ext uri="{BB962C8B-B14F-4D97-AF65-F5344CB8AC3E}">
        <p14:creationId xmlns:p14="http://schemas.microsoft.com/office/powerpoint/2010/main" val="145768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15</a:t>
            </a:fld>
            <a:endParaRPr lang="en-US"/>
          </a:p>
        </p:txBody>
      </p:sp>
    </p:spTree>
    <p:extLst>
      <p:ext uri="{BB962C8B-B14F-4D97-AF65-F5344CB8AC3E}">
        <p14:creationId xmlns:p14="http://schemas.microsoft.com/office/powerpoint/2010/main" val="1352281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16</a:t>
            </a:fld>
            <a:endParaRPr lang="en-US"/>
          </a:p>
        </p:txBody>
      </p:sp>
    </p:spTree>
    <p:extLst>
      <p:ext uri="{BB962C8B-B14F-4D97-AF65-F5344CB8AC3E}">
        <p14:creationId xmlns:p14="http://schemas.microsoft.com/office/powerpoint/2010/main" val="3865533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Concentration inequalities</a:t>
            </a:r>
          </a:p>
        </p:txBody>
      </p:sp>
      <p:sp>
        <p:nvSpPr>
          <p:cNvPr id="4" name="Slide Number Placeholder 3"/>
          <p:cNvSpPr>
            <a:spLocks noGrp="1"/>
          </p:cNvSpPr>
          <p:nvPr>
            <p:ph type="sldNum" sz="quarter" idx="5"/>
          </p:nvPr>
        </p:nvSpPr>
        <p:spPr/>
        <p:txBody>
          <a:bodyPr/>
          <a:lstStyle/>
          <a:p>
            <a:fld id="{94DE5EC6-1223-EC41-B9C7-0A504C5752B3}" type="slidenum">
              <a:rPr lang="en-US" smtClean="0"/>
              <a:t>17</a:t>
            </a:fld>
            <a:endParaRPr lang="en-US"/>
          </a:p>
        </p:txBody>
      </p:sp>
    </p:spTree>
    <p:extLst>
      <p:ext uri="{BB962C8B-B14F-4D97-AF65-F5344CB8AC3E}">
        <p14:creationId xmlns:p14="http://schemas.microsoft.com/office/powerpoint/2010/main" val="2077948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18</a:t>
            </a:fld>
            <a:endParaRPr lang="en-US"/>
          </a:p>
        </p:txBody>
      </p:sp>
    </p:spTree>
    <p:extLst>
      <p:ext uri="{BB962C8B-B14F-4D97-AF65-F5344CB8AC3E}">
        <p14:creationId xmlns:p14="http://schemas.microsoft.com/office/powerpoint/2010/main" val="2958619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19</a:t>
            </a:fld>
            <a:endParaRPr lang="en-US"/>
          </a:p>
        </p:txBody>
      </p:sp>
    </p:spTree>
    <p:extLst>
      <p:ext uri="{BB962C8B-B14F-4D97-AF65-F5344CB8AC3E}">
        <p14:creationId xmlns:p14="http://schemas.microsoft.com/office/powerpoint/2010/main" val="896637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easier-to-understand def:</a:t>
            </a:r>
          </a:p>
          <a:p>
            <a:endParaRPr lang="en-US" dirty="0"/>
          </a:p>
          <a:p>
            <a:r>
              <a:rPr lang="en-US" dirty="0"/>
              <a:t>VC dim is d </a:t>
            </a:r>
            <a:r>
              <a:rPr lang="en-US" dirty="0" err="1"/>
              <a:t>iff</a:t>
            </a:r>
            <a:r>
              <a:rPr lang="en-US" dirty="0"/>
              <a:t> </a:t>
            </a:r>
          </a:p>
          <a:p>
            <a:endParaRPr lang="en-US" dirty="0"/>
          </a:p>
          <a:p>
            <a:r>
              <a:rPr lang="en-US" dirty="0"/>
              <a:t>there is a set of d points on which any labeling can be realized by some f in H </a:t>
            </a:r>
          </a:p>
          <a:p>
            <a:endParaRPr lang="en-US" dirty="0"/>
          </a:p>
          <a:p>
            <a:r>
              <a:rPr lang="en-US" dirty="0"/>
              <a:t>and there exists no set of d+1 points …</a:t>
            </a:r>
          </a:p>
        </p:txBody>
      </p:sp>
      <p:sp>
        <p:nvSpPr>
          <p:cNvPr id="4" name="Slide Number Placeholder 3"/>
          <p:cNvSpPr>
            <a:spLocks noGrp="1"/>
          </p:cNvSpPr>
          <p:nvPr>
            <p:ph type="sldNum" sz="quarter" idx="5"/>
          </p:nvPr>
        </p:nvSpPr>
        <p:spPr/>
        <p:txBody>
          <a:bodyPr/>
          <a:lstStyle/>
          <a:p>
            <a:fld id="{94DE5EC6-1223-EC41-B9C7-0A504C5752B3}" type="slidenum">
              <a:rPr lang="en-US" smtClean="0"/>
              <a:t>20</a:t>
            </a:fld>
            <a:endParaRPr lang="en-US"/>
          </a:p>
        </p:txBody>
      </p:sp>
    </p:spTree>
    <p:extLst>
      <p:ext uri="{BB962C8B-B14F-4D97-AF65-F5344CB8AC3E}">
        <p14:creationId xmlns:p14="http://schemas.microsoft.com/office/powerpoint/2010/main" val="3692847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learning from training data works for test data?</a:t>
            </a:r>
          </a:p>
          <a:p>
            <a:endParaRPr lang="en-US" dirty="0"/>
          </a:p>
          <a:p>
            <a:r>
              <a:rPr lang="en-US" dirty="0"/>
              <a:t>Magical number?</a:t>
            </a:r>
          </a:p>
          <a:p>
            <a:endParaRPr lang="en-US" dirty="0"/>
          </a:p>
          <a:p>
            <a:r>
              <a:rPr lang="en-US" dirty="0"/>
              <a:t>Won't show up in </a:t>
            </a:r>
            <a:r>
              <a:rPr lang="en-US" dirty="0" err="1"/>
              <a:t>hws</a:t>
            </a:r>
            <a:r>
              <a:rPr lang="en-US" dirty="0"/>
              <a:t> or </a:t>
            </a:r>
            <a:r>
              <a:rPr lang="en-US" dirty="0" err="1"/>
              <a:t>projs</a:t>
            </a:r>
            <a:endParaRPr lang="en-US" dirty="0"/>
          </a:p>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2</a:t>
            </a:fld>
            <a:endParaRPr lang="en-US"/>
          </a:p>
        </p:txBody>
      </p:sp>
    </p:spTree>
    <p:extLst>
      <p:ext uri="{BB962C8B-B14F-4D97-AF65-F5344CB8AC3E}">
        <p14:creationId xmlns:p14="http://schemas.microsoft.com/office/powerpoint/2010/main" val="41006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21</a:t>
            </a:fld>
            <a:endParaRPr lang="en-US"/>
          </a:p>
        </p:txBody>
      </p:sp>
    </p:spTree>
    <p:extLst>
      <p:ext uri="{BB962C8B-B14F-4D97-AF65-F5344CB8AC3E}">
        <p14:creationId xmlns:p14="http://schemas.microsoft.com/office/powerpoint/2010/main" val="304303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are delighted to announce that Vladimir </a:t>
            </a:r>
            <a:r>
              <a:rPr lang="en-US" sz="1200" b="0" i="0" kern="1200" dirty="0" err="1">
                <a:solidFill>
                  <a:schemeClr val="tx1"/>
                </a:solidFill>
                <a:effectLst/>
                <a:latin typeface="+mn-lt"/>
                <a:ea typeface="+mn-ea"/>
                <a:cs typeface="+mn-cs"/>
              </a:rPr>
              <a:t>Vapnik</a:t>
            </a:r>
            <a:r>
              <a:rPr lang="en-US" sz="1200" b="0" i="0" kern="1200" dirty="0">
                <a:solidFill>
                  <a:schemeClr val="tx1"/>
                </a:solidFill>
                <a:effectLst/>
                <a:latin typeface="+mn-lt"/>
                <a:ea typeface="+mn-ea"/>
                <a:cs typeface="+mn-cs"/>
              </a:rPr>
              <a:t> has joined Facebook AI Research.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Vladimir is universally known in the machine learning and statistics communities as the father of statistical learning theory and the co-inventor of the Support Vector Machine method. One of the key concepts of learning theory bears his name: the </a:t>
            </a:r>
            <a:r>
              <a:rPr lang="en-US" sz="1200" b="0" i="0" kern="1200" dirty="0" err="1">
                <a:solidFill>
                  <a:schemeClr val="tx1"/>
                </a:solidFill>
                <a:effectLst/>
                <a:latin typeface="+mn-lt"/>
                <a:ea typeface="+mn-ea"/>
                <a:cs typeface="+mn-cs"/>
              </a:rPr>
              <a:t>Vapnik-Chervonenkis</a:t>
            </a:r>
            <a:r>
              <a:rPr lang="en-US" sz="1200" b="0" i="0" kern="1200" dirty="0">
                <a:solidFill>
                  <a:schemeClr val="tx1"/>
                </a:solidFill>
                <a:effectLst/>
                <a:latin typeface="+mn-lt"/>
                <a:ea typeface="+mn-ea"/>
                <a:cs typeface="+mn-cs"/>
              </a:rPr>
              <a:t> Dimension, which measures the capacity of a learning machine.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Vladimir is rejoining some of his long-time collaborators Jason Weston, Ronan </a:t>
            </a:r>
            <a:r>
              <a:rPr lang="en-US" sz="1200" b="0" i="0" kern="1200" dirty="0" err="1">
                <a:solidFill>
                  <a:schemeClr val="tx1"/>
                </a:solidFill>
                <a:effectLst/>
                <a:latin typeface="+mn-lt"/>
                <a:ea typeface="+mn-ea"/>
                <a:cs typeface="+mn-cs"/>
              </a:rPr>
              <a:t>Collobert</a:t>
            </a:r>
            <a:r>
              <a:rPr lang="en-US" sz="1200" b="0" i="0" kern="1200" dirty="0">
                <a:solidFill>
                  <a:schemeClr val="tx1"/>
                </a:solidFill>
                <a:effectLst/>
                <a:latin typeface="+mn-lt"/>
                <a:ea typeface="+mn-ea"/>
                <a:cs typeface="+mn-cs"/>
              </a:rPr>
              <a:t>, and Yann </a:t>
            </a:r>
            <a:r>
              <a:rPr lang="en-US" sz="1200" b="0" i="0" kern="1200" dirty="0" err="1">
                <a:solidFill>
                  <a:schemeClr val="tx1"/>
                </a:solidFill>
                <a:effectLst/>
                <a:latin typeface="+mn-lt"/>
                <a:ea typeface="+mn-ea"/>
                <a:cs typeface="+mn-cs"/>
              </a:rPr>
              <a:t>LeCun</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He is working on new book, and will be collaborating with FAIR research scientists to develop some of his new ideas on conditional density estimation, learning with privileged information, and other topics.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a:t>
            </a:r>
            <a:r>
              <a:rPr lang="en-US" dirty="0">
                <a:hlinkClick r:id="rId3"/>
              </a:rPr>
              <a:t>https://www.facebook.com/FacebookAI/photos/a.360372474139712/372090452967914/?type=3&amp;theater</a:t>
            </a:r>
            <a:endParaRPr lang="en-US" dirty="0"/>
          </a:p>
          <a:p>
            <a:endParaRPr lang="en-US" dirty="0"/>
          </a:p>
          <a:p>
            <a:r>
              <a:rPr lang="en-US" sz="1200" b="0" i="1" kern="1200" dirty="0">
                <a:solidFill>
                  <a:schemeClr val="tx1"/>
                </a:solidFill>
                <a:effectLst/>
                <a:latin typeface="+mn-lt"/>
                <a:ea typeface="+mn-ea"/>
                <a:cs typeface="+mn-cs"/>
              </a:rPr>
              <a:t>“Convolutional Nets and SVMs were developed within a few years of each other (between 1988 and 1992) in the Adaptive Systems Research Department at Bell Labs in Holmdel, NJ. Larry </a:t>
            </a:r>
            <a:r>
              <a:rPr lang="en-US" sz="1200" b="0" i="1" kern="1200" dirty="0" err="1">
                <a:solidFill>
                  <a:schemeClr val="tx1"/>
                </a:solidFill>
                <a:effectLst/>
                <a:latin typeface="+mn-lt"/>
                <a:ea typeface="+mn-ea"/>
                <a:cs typeface="+mn-cs"/>
              </a:rPr>
              <a:t>Jackel</a:t>
            </a:r>
            <a:r>
              <a:rPr lang="en-US" sz="1200" b="0" i="1" kern="1200" dirty="0">
                <a:solidFill>
                  <a:schemeClr val="tx1"/>
                </a:solidFill>
                <a:effectLst/>
                <a:latin typeface="+mn-lt"/>
                <a:ea typeface="+mn-ea"/>
                <a:cs typeface="+mn-cs"/>
              </a:rPr>
              <a:t> was the head of the department whose research staff included </a:t>
            </a:r>
            <a:r>
              <a:rPr lang="en-US" sz="1200" b="0" i="1" kern="1200" dirty="0" err="1">
                <a:solidFill>
                  <a:schemeClr val="tx1"/>
                </a:solidFill>
                <a:effectLst/>
                <a:latin typeface="+mn-lt"/>
                <a:ea typeface="+mn-ea"/>
                <a:cs typeface="+mn-cs"/>
              </a:rPr>
              <a:t>Vladmir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Vapnik</a:t>
            </a:r>
            <a:r>
              <a:rPr lang="en-US" sz="1200" b="0" i="1" kern="1200" dirty="0">
                <a:solidFill>
                  <a:schemeClr val="tx1"/>
                </a:solidFill>
                <a:effectLst/>
                <a:latin typeface="+mn-lt"/>
                <a:ea typeface="+mn-ea"/>
                <a:cs typeface="+mn-cs"/>
              </a:rPr>
              <a:t> and me, along with Bernhardt </a:t>
            </a:r>
            <a:r>
              <a:rPr lang="en-US" sz="1200" b="0" i="1" kern="1200" dirty="0" err="1">
                <a:solidFill>
                  <a:schemeClr val="tx1"/>
                </a:solidFill>
                <a:effectLst/>
                <a:latin typeface="+mn-lt"/>
                <a:ea typeface="+mn-ea"/>
                <a:cs typeface="+mn-cs"/>
              </a:rPr>
              <a:t>Boser</a:t>
            </a:r>
            <a:r>
              <a:rPr lang="en-US" sz="1200" b="0" i="1" kern="1200" dirty="0">
                <a:solidFill>
                  <a:schemeClr val="tx1"/>
                </a:solidFill>
                <a:effectLst/>
                <a:latin typeface="+mn-lt"/>
                <a:ea typeface="+mn-ea"/>
                <a:cs typeface="+mn-cs"/>
              </a:rPr>
              <a:t>, Léon </a:t>
            </a:r>
            <a:r>
              <a:rPr lang="en-US" sz="1200" b="0" i="1" kern="1200" dirty="0" err="1">
                <a:solidFill>
                  <a:schemeClr val="tx1"/>
                </a:solidFill>
                <a:effectLst/>
                <a:latin typeface="+mn-lt"/>
                <a:ea typeface="+mn-ea"/>
                <a:cs typeface="+mn-cs"/>
              </a:rPr>
              <a:t>Bottou</a:t>
            </a:r>
            <a:r>
              <a:rPr lang="en-US" sz="1200" b="0" i="1" kern="1200" dirty="0">
                <a:solidFill>
                  <a:schemeClr val="tx1"/>
                </a:solidFill>
                <a:effectLst/>
                <a:latin typeface="+mn-lt"/>
                <a:ea typeface="+mn-ea"/>
                <a:cs typeface="+mn-cs"/>
              </a:rPr>
              <a:t>, John </a:t>
            </a:r>
            <a:r>
              <a:rPr lang="en-US" sz="1200" b="0" i="1" kern="1200" dirty="0" err="1">
                <a:solidFill>
                  <a:schemeClr val="tx1"/>
                </a:solidFill>
                <a:effectLst/>
                <a:latin typeface="+mn-lt"/>
                <a:ea typeface="+mn-ea"/>
                <a:cs typeface="+mn-cs"/>
              </a:rPr>
              <a:t>Denker</a:t>
            </a:r>
            <a:r>
              <a:rPr lang="en-US" sz="1200" b="0" i="1" kern="1200" dirty="0">
                <a:solidFill>
                  <a:schemeClr val="tx1"/>
                </a:solidFill>
                <a:effectLst/>
                <a:latin typeface="+mn-lt"/>
                <a:ea typeface="+mn-ea"/>
                <a:cs typeface="+mn-cs"/>
              </a:rPr>
              <a:t>, Hans-Peter Graf, Isabelle Guyon, Patrice Simard, and Sara </a:t>
            </a:r>
            <a:r>
              <a:rPr lang="en-US" sz="1200" b="0" i="1" kern="1200" dirty="0" err="1">
                <a:solidFill>
                  <a:schemeClr val="tx1"/>
                </a:solidFill>
                <a:effectLst/>
                <a:latin typeface="+mn-lt"/>
                <a:ea typeface="+mn-ea"/>
                <a:cs typeface="+mn-cs"/>
              </a:rPr>
              <a:t>Solla</a:t>
            </a:r>
            <a:r>
              <a:rPr lang="en-US" sz="1200" b="0" i="1" kern="1200" dirty="0">
                <a:solidFill>
                  <a:schemeClr val="tx1"/>
                </a:solidFill>
                <a:effectLst/>
                <a:latin typeface="+mn-lt"/>
                <a:ea typeface="+mn-ea"/>
                <a:cs typeface="+mn-cs"/>
              </a:rPr>
              <a:t>.</a:t>
            </a:r>
          </a:p>
          <a:p>
            <a:r>
              <a:rPr lang="en-US" sz="1200" b="0" i="1" kern="1200" dirty="0">
                <a:solidFill>
                  <a:schemeClr val="tx1"/>
                </a:solidFill>
                <a:effectLst/>
                <a:latin typeface="+mn-lt"/>
                <a:ea typeface="+mn-ea"/>
                <a:cs typeface="+mn-cs"/>
              </a:rPr>
              <a:t>In 1995, Vladimir </a:t>
            </a:r>
            <a:r>
              <a:rPr lang="en-US" sz="1200" b="0" i="1" kern="1200" dirty="0" err="1">
                <a:solidFill>
                  <a:schemeClr val="tx1"/>
                </a:solidFill>
                <a:effectLst/>
                <a:latin typeface="+mn-lt"/>
                <a:ea typeface="+mn-ea"/>
                <a:cs typeface="+mn-cs"/>
              </a:rPr>
              <a:t>Vapnik</a:t>
            </a:r>
            <a:r>
              <a:rPr lang="en-US" sz="1200" b="0" i="1" kern="1200" dirty="0">
                <a:solidFill>
                  <a:schemeClr val="tx1"/>
                </a:solidFill>
                <a:effectLst/>
                <a:latin typeface="+mn-lt"/>
                <a:ea typeface="+mn-ea"/>
                <a:cs typeface="+mn-cs"/>
              </a:rPr>
              <a:t> and Larry </a:t>
            </a:r>
            <a:r>
              <a:rPr lang="en-US" sz="1200" b="0" i="1" kern="1200" dirty="0" err="1">
                <a:solidFill>
                  <a:schemeClr val="tx1"/>
                </a:solidFill>
                <a:effectLst/>
                <a:latin typeface="+mn-lt"/>
                <a:ea typeface="+mn-ea"/>
                <a:cs typeface="+mn-cs"/>
              </a:rPr>
              <a:t>Jackel</a:t>
            </a:r>
            <a:r>
              <a:rPr lang="en-US" sz="1200" b="0" i="1" kern="1200" dirty="0">
                <a:solidFill>
                  <a:schemeClr val="tx1"/>
                </a:solidFill>
                <a:effectLst/>
                <a:latin typeface="+mn-lt"/>
                <a:ea typeface="+mn-ea"/>
                <a:cs typeface="+mn-cs"/>
              </a:rPr>
              <a:t> made two bets (I was the witness, though admittedly not and entirely impartial one).</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In the first bet, Larry claimed that by 2000 we will have a theoretical understanding of why big neural nets work well (in the form of a bound similar to what we have for SVMs). He lost.</a:t>
            </a:r>
          </a:p>
          <a:p>
            <a:r>
              <a:rPr lang="en-US" sz="1200" b="0" i="1" kern="1200" dirty="0">
                <a:solidFill>
                  <a:schemeClr val="tx1"/>
                </a:solidFill>
                <a:effectLst/>
                <a:latin typeface="+mn-lt"/>
                <a:ea typeface="+mn-ea"/>
                <a:cs typeface="+mn-cs"/>
              </a:rPr>
              <a:t>In the second bet, Vladimir </a:t>
            </a:r>
            <a:r>
              <a:rPr lang="en-US" sz="1200" b="0" i="1" kern="1200" dirty="0" err="1">
                <a:solidFill>
                  <a:schemeClr val="tx1"/>
                </a:solidFill>
                <a:effectLst/>
                <a:latin typeface="+mn-lt"/>
                <a:ea typeface="+mn-ea"/>
                <a:cs typeface="+mn-cs"/>
              </a:rPr>
              <a:t>Vapnik</a:t>
            </a:r>
            <a:r>
              <a:rPr lang="en-US" sz="1200" b="0" i="1" kern="1200" dirty="0">
                <a:solidFill>
                  <a:schemeClr val="tx1"/>
                </a:solidFill>
                <a:effectLst/>
                <a:latin typeface="+mn-lt"/>
                <a:ea typeface="+mn-ea"/>
                <a:cs typeface="+mn-cs"/>
              </a:rPr>
              <a:t> claimed that by 2000 no one in their right mind would use neural nets of the type we had in 1995 (he claimed that everyone would be using SVM). Not only Vladimir lost that one in 2000, but recent deployments of neural nets by Google and Microsoft are proving him wrong in 2012"</a:t>
            </a:r>
          </a:p>
          <a:p>
            <a:r>
              <a:rPr lang="en-US" sz="1200" b="0" i="1" kern="1200" dirty="0">
                <a:solidFill>
                  <a:schemeClr val="tx1"/>
                </a:solidFill>
                <a:effectLst/>
                <a:latin typeface="+mn-lt"/>
                <a:ea typeface="+mn-ea"/>
                <a:cs typeface="+mn-cs"/>
              </a:rPr>
              <a:t>— Yann Le </a:t>
            </a:r>
            <a:r>
              <a:rPr lang="en-US" sz="1200" b="0" i="1" kern="1200" dirty="0" err="1">
                <a:solidFill>
                  <a:schemeClr val="tx1"/>
                </a:solidFill>
                <a:effectLst/>
                <a:latin typeface="+mn-lt"/>
                <a:ea typeface="+mn-ea"/>
                <a:cs typeface="+mn-cs"/>
              </a:rPr>
              <a:t>Cun</a:t>
            </a:r>
            <a:endParaRPr lang="en-US" sz="1200" b="0" i="1" kern="1200" dirty="0">
              <a:solidFill>
                <a:schemeClr val="tx1"/>
              </a:solidFill>
              <a:effectLst/>
              <a:latin typeface="+mn-lt"/>
              <a:ea typeface="+mn-ea"/>
              <a:cs typeface="+mn-cs"/>
            </a:endParaRPr>
          </a:p>
          <a:p>
            <a:endParaRPr lang="en-US" dirty="0"/>
          </a:p>
          <a:p>
            <a:r>
              <a:rPr lang="en-US" dirty="0"/>
              <a:t>Source: </a:t>
            </a:r>
            <a:r>
              <a:rPr lang="en-US" dirty="0">
                <a:hlinkClick r:id="rId4"/>
              </a:rPr>
              <a:t>https://medium.com/bcggamma/7-stories-behind-the-worlds-most-popular-machine-learning-algorithms-51472939d14b</a:t>
            </a:r>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22</a:t>
            </a:fld>
            <a:endParaRPr lang="en-US"/>
          </a:p>
        </p:txBody>
      </p:sp>
    </p:spTree>
    <p:extLst>
      <p:ext uri="{BB962C8B-B14F-4D97-AF65-F5344CB8AC3E}">
        <p14:creationId xmlns:p14="http://schemas.microsoft.com/office/powerpoint/2010/main" val="1840458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Source: </a:t>
            </a:r>
            <a:r>
              <a:rPr lang="en-US" i="0" dirty="0">
                <a:hlinkClick r:id="rId3"/>
              </a:rPr>
              <a:t>https://syncedreview.com/2017/02/21/nvidia-end-to-end-self-driving/</a:t>
            </a:r>
            <a:endParaRPr lang="en-US"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“Convolutional Nets and SVMs were developed within a few years of each other (between 1988 and 1992) in the Adaptive Systems Research Department at Bell Labs in Holmdel, NJ. Larry </a:t>
            </a:r>
            <a:r>
              <a:rPr lang="en-US" sz="1200" b="0" i="1" kern="1200" dirty="0" err="1">
                <a:solidFill>
                  <a:schemeClr val="tx1"/>
                </a:solidFill>
                <a:effectLst/>
                <a:latin typeface="+mn-lt"/>
                <a:ea typeface="+mn-ea"/>
                <a:cs typeface="+mn-cs"/>
              </a:rPr>
              <a:t>Jackel</a:t>
            </a:r>
            <a:r>
              <a:rPr lang="en-US" sz="1200" b="0" i="1" kern="1200" dirty="0">
                <a:solidFill>
                  <a:schemeClr val="tx1"/>
                </a:solidFill>
                <a:effectLst/>
                <a:latin typeface="+mn-lt"/>
                <a:ea typeface="+mn-ea"/>
                <a:cs typeface="+mn-cs"/>
              </a:rPr>
              <a:t> was the head of the department whose research staff included </a:t>
            </a:r>
            <a:r>
              <a:rPr lang="en-US" sz="1200" b="0" i="1" kern="1200" dirty="0" err="1">
                <a:solidFill>
                  <a:schemeClr val="tx1"/>
                </a:solidFill>
                <a:effectLst/>
                <a:latin typeface="+mn-lt"/>
                <a:ea typeface="+mn-ea"/>
                <a:cs typeface="+mn-cs"/>
              </a:rPr>
              <a:t>Vladmir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Vapnik</a:t>
            </a:r>
            <a:r>
              <a:rPr lang="en-US" sz="1200" b="0" i="1" kern="1200" dirty="0">
                <a:solidFill>
                  <a:schemeClr val="tx1"/>
                </a:solidFill>
                <a:effectLst/>
                <a:latin typeface="+mn-lt"/>
                <a:ea typeface="+mn-ea"/>
                <a:cs typeface="+mn-cs"/>
              </a:rPr>
              <a:t> and me, along with Bernhardt </a:t>
            </a:r>
            <a:r>
              <a:rPr lang="en-US" sz="1200" b="0" i="1" kern="1200" dirty="0" err="1">
                <a:solidFill>
                  <a:schemeClr val="tx1"/>
                </a:solidFill>
                <a:effectLst/>
                <a:latin typeface="+mn-lt"/>
                <a:ea typeface="+mn-ea"/>
                <a:cs typeface="+mn-cs"/>
              </a:rPr>
              <a:t>Boser</a:t>
            </a:r>
            <a:r>
              <a:rPr lang="en-US" sz="1200" b="0" i="1" kern="1200" dirty="0">
                <a:solidFill>
                  <a:schemeClr val="tx1"/>
                </a:solidFill>
                <a:effectLst/>
                <a:latin typeface="+mn-lt"/>
                <a:ea typeface="+mn-ea"/>
                <a:cs typeface="+mn-cs"/>
              </a:rPr>
              <a:t>, Léon </a:t>
            </a:r>
            <a:r>
              <a:rPr lang="en-US" sz="1200" b="0" i="1" kern="1200" dirty="0" err="1">
                <a:solidFill>
                  <a:schemeClr val="tx1"/>
                </a:solidFill>
                <a:effectLst/>
                <a:latin typeface="+mn-lt"/>
                <a:ea typeface="+mn-ea"/>
                <a:cs typeface="+mn-cs"/>
              </a:rPr>
              <a:t>Bottou</a:t>
            </a:r>
            <a:r>
              <a:rPr lang="en-US" sz="1200" b="0" i="1" kern="1200" dirty="0">
                <a:solidFill>
                  <a:schemeClr val="tx1"/>
                </a:solidFill>
                <a:effectLst/>
                <a:latin typeface="+mn-lt"/>
                <a:ea typeface="+mn-ea"/>
                <a:cs typeface="+mn-cs"/>
              </a:rPr>
              <a:t>, John </a:t>
            </a:r>
            <a:r>
              <a:rPr lang="en-US" sz="1200" b="0" i="1" kern="1200" dirty="0" err="1">
                <a:solidFill>
                  <a:schemeClr val="tx1"/>
                </a:solidFill>
                <a:effectLst/>
                <a:latin typeface="+mn-lt"/>
                <a:ea typeface="+mn-ea"/>
                <a:cs typeface="+mn-cs"/>
              </a:rPr>
              <a:t>Denker</a:t>
            </a:r>
            <a:r>
              <a:rPr lang="en-US" sz="1200" b="0" i="1" kern="1200" dirty="0">
                <a:solidFill>
                  <a:schemeClr val="tx1"/>
                </a:solidFill>
                <a:effectLst/>
                <a:latin typeface="+mn-lt"/>
                <a:ea typeface="+mn-ea"/>
                <a:cs typeface="+mn-cs"/>
              </a:rPr>
              <a:t>, Hans-Peter Graf, Isabelle Guyon, Patrice Simard, and Sara </a:t>
            </a:r>
            <a:r>
              <a:rPr lang="en-US" sz="1200" b="0" i="1" kern="1200" dirty="0" err="1">
                <a:solidFill>
                  <a:schemeClr val="tx1"/>
                </a:solidFill>
                <a:effectLst/>
                <a:latin typeface="+mn-lt"/>
                <a:ea typeface="+mn-ea"/>
                <a:cs typeface="+mn-cs"/>
              </a:rPr>
              <a:t>Solla</a:t>
            </a:r>
            <a:r>
              <a:rPr lang="en-US" sz="1200" b="0" i="1" kern="1200" dirty="0">
                <a:solidFill>
                  <a:schemeClr val="tx1"/>
                </a:solidFill>
                <a:effectLst/>
                <a:latin typeface="+mn-lt"/>
                <a:ea typeface="+mn-ea"/>
                <a:cs typeface="+mn-cs"/>
              </a:rPr>
              <a:t>.</a:t>
            </a:r>
          </a:p>
          <a:p>
            <a:r>
              <a:rPr lang="en-US" sz="1200" b="0" i="1" kern="1200" dirty="0">
                <a:solidFill>
                  <a:schemeClr val="tx1"/>
                </a:solidFill>
                <a:effectLst/>
                <a:latin typeface="+mn-lt"/>
                <a:ea typeface="+mn-ea"/>
                <a:cs typeface="+mn-cs"/>
              </a:rPr>
              <a:t>In 1995, Vladimir </a:t>
            </a:r>
            <a:r>
              <a:rPr lang="en-US" sz="1200" b="0" i="1" kern="1200" dirty="0" err="1">
                <a:solidFill>
                  <a:schemeClr val="tx1"/>
                </a:solidFill>
                <a:effectLst/>
                <a:latin typeface="+mn-lt"/>
                <a:ea typeface="+mn-ea"/>
                <a:cs typeface="+mn-cs"/>
              </a:rPr>
              <a:t>Vapnik</a:t>
            </a:r>
            <a:r>
              <a:rPr lang="en-US" sz="1200" b="0" i="1" kern="1200" dirty="0">
                <a:solidFill>
                  <a:schemeClr val="tx1"/>
                </a:solidFill>
                <a:effectLst/>
                <a:latin typeface="+mn-lt"/>
                <a:ea typeface="+mn-ea"/>
                <a:cs typeface="+mn-cs"/>
              </a:rPr>
              <a:t> and Larry </a:t>
            </a:r>
            <a:r>
              <a:rPr lang="en-US" sz="1200" b="0" i="1" kern="1200" dirty="0" err="1">
                <a:solidFill>
                  <a:schemeClr val="tx1"/>
                </a:solidFill>
                <a:effectLst/>
                <a:latin typeface="+mn-lt"/>
                <a:ea typeface="+mn-ea"/>
                <a:cs typeface="+mn-cs"/>
              </a:rPr>
              <a:t>Jackel</a:t>
            </a:r>
            <a:r>
              <a:rPr lang="en-US" sz="1200" b="0" i="1" kern="1200" dirty="0">
                <a:solidFill>
                  <a:schemeClr val="tx1"/>
                </a:solidFill>
                <a:effectLst/>
                <a:latin typeface="+mn-lt"/>
                <a:ea typeface="+mn-ea"/>
                <a:cs typeface="+mn-cs"/>
              </a:rPr>
              <a:t> made two bets (I was the witness, though admittedly not and entirely impartial one).</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In the first bet, Larry claimed that by 2000 we will have a theoretical understanding of why big neural nets work well (in the form of a bound similar to what we have for SVMs). He lost.</a:t>
            </a:r>
          </a:p>
          <a:p>
            <a:r>
              <a:rPr lang="en-US" sz="1200" b="0" i="1" kern="1200" dirty="0">
                <a:solidFill>
                  <a:schemeClr val="tx1"/>
                </a:solidFill>
                <a:effectLst/>
                <a:latin typeface="+mn-lt"/>
                <a:ea typeface="+mn-ea"/>
                <a:cs typeface="+mn-cs"/>
              </a:rPr>
              <a:t>In the second bet, Vladimir </a:t>
            </a:r>
            <a:r>
              <a:rPr lang="en-US" sz="1200" b="0" i="1" kern="1200" dirty="0" err="1">
                <a:solidFill>
                  <a:schemeClr val="tx1"/>
                </a:solidFill>
                <a:effectLst/>
                <a:latin typeface="+mn-lt"/>
                <a:ea typeface="+mn-ea"/>
                <a:cs typeface="+mn-cs"/>
              </a:rPr>
              <a:t>Vapnik</a:t>
            </a:r>
            <a:r>
              <a:rPr lang="en-US" sz="1200" b="0" i="1" kern="1200" dirty="0">
                <a:solidFill>
                  <a:schemeClr val="tx1"/>
                </a:solidFill>
                <a:effectLst/>
                <a:latin typeface="+mn-lt"/>
                <a:ea typeface="+mn-ea"/>
                <a:cs typeface="+mn-cs"/>
              </a:rPr>
              <a:t> claimed that by 2000 no one in their right mind would use neural nets of the type we had in 1995 (he claimed that everyone would be using SVM). Not only Vladimir lost that one in 2000, but recent deployments of neural nets by Google and Microsoft are proving him wrong in 2012"</a:t>
            </a:r>
          </a:p>
          <a:p>
            <a:r>
              <a:rPr lang="en-US" sz="1200" b="0" i="1" kern="1200" dirty="0">
                <a:solidFill>
                  <a:schemeClr val="tx1"/>
                </a:solidFill>
                <a:effectLst/>
                <a:latin typeface="+mn-lt"/>
                <a:ea typeface="+mn-ea"/>
                <a:cs typeface="+mn-cs"/>
              </a:rPr>
              <a:t>— Yann Le </a:t>
            </a:r>
            <a:r>
              <a:rPr lang="en-US" sz="1200" b="0" i="1" kern="1200" dirty="0" err="1">
                <a:solidFill>
                  <a:schemeClr val="tx1"/>
                </a:solidFill>
                <a:effectLst/>
                <a:latin typeface="+mn-lt"/>
                <a:ea typeface="+mn-ea"/>
                <a:cs typeface="+mn-cs"/>
              </a:rPr>
              <a:t>Cun</a:t>
            </a:r>
            <a:endParaRPr lang="en-US" sz="1200" b="0" i="1" kern="1200" dirty="0">
              <a:solidFill>
                <a:schemeClr val="tx1"/>
              </a:solidFill>
              <a:effectLst/>
              <a:latin typeface="+mn-lt"/>
              <a:ea typeface="+mn-ea"/>
              <a:cs typeface="+mn-cs"/>
            </a:endParaRPr>
          </a:p>
          <a:p>
            <a:endParaRPr lang="en-US" dirty="0"/>
          </a:p>
          <a:p>
            <a:r>
              <a:rPr lang="en-US" dirty="0"/>
              <a:t>Source: </a:t>
            </a:r>
            <a:r>
              <a:rPr lang="en-US" dirty="0">
                <a:hlinkClick r:id="rId4"/>
              </a:rPr>
              <a:t>https://medium.com/bcggamma/7-stories-behind-the-worlds-most-popular-machine-learning-algorithms-51472939d14b</a:t>
            </a:r>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23</a:t>
            </a:fld>
            <a:endParaRPr lang="en-US"/>
          </a:p>
        </p:txBody>
      </p:sp>
    </p:spTree>
    <p:extLst>
      <p:ext uri="{BB962C8B-B14F-4D97-AF65-F5344CB8AC3E}">
        <p14:creationId xmlns:p14="http://schemas.microsoft.com/office/powerpoint/2010/main" val="63292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24</a:t>
            </a:fld>
            <a:endParaRPr lang="en-US"/>
          </a:p>
        </p:txBody>
      </p:sp>
    </p:spTree>
    <p:extLst>
      <p:ext uri="{BB962C8B-B14F-4D97-AF65-F5344CB8AC3E}">
        <p14:creationId xmlns:p14="http://schemas.microsoft.com/office/powerpoint/2010/main" val="2597680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of param is not necessarily related to VC dim</a:t>
            </a:r>
          </a:p>
        </p:txBody>
      </p:sp>
      <p:sp>
        <p:nvSpPr>
          <p:cNvPr id="4" name="Slide Number Placeholder 3"/>
          <p:cNvSpPr>
            <a:spLocks noGrp="1"/>
          </p:cNvSpPr>
          <p:nvPr>
            <p:ph type="sldNum" sz="quarter" idx="5"/>
          </p:nvPr>
        </p:nvSpPr>
        <p:spPr/>
        <p:txBody>
          <a:bodyPr/>
          <a:lstStyle/>
          <a:p>
            <a:fld id="{94DE5EC6-1223-EC41-B9C7-0A504C5752B3}" type="slidenum">
              <a:rPr lang="en-US" smtClean="0"/>
              <a:t>25</a:t>
            </a:fld>
            <a:endParaRPr lang="en-US"/>
          </a:p>
        </p:txBody>
      </p:sp>
    </p:spTree>
    <p:extLst>
      <p:ext uri="{BB962C8B-B14F-4D97-AF65-F5344CB8AC3E}">
        <p14:creationId xmlns:p14="http://schemas.microsoft.com/office/powerpoint/2010/main" val="3719311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26</a:t>
            </a:fld>
            <a:endParaRPr lang="en-US"/>
          </a:p>
        </p:txBody>
      </p:sp>
    </p:spTree>
    <p:extLst>
      <p:ext uri="{BB962C8B-B14F-4D97-AF65-F5344CB8AC3E}">
        <p14:creationId xmlns:p14="http://schemas.microsoft.com/office/powerpoint/2010/main" val="798274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A similar result holds for some other learning problems such as regression with the absolute loss or the squared loss.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the theorem does not hold for all learning tasks. In particular, learnability is sometimes possible even though the uniform convergence property does not hold (we will see an example in Chapter 13, Exercise 6.2).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Furthermore, in some situations, the ERM rule fails but learnability is possible with other learning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4DE5EC6-1223-EC41-B9C7-0A504C5752B3}" type="slidenum">
              <a:rPr lang="en-US" smtClean="0"/>
              <a:t>27</a:t>
            </a:fld>
            <a:endParaRPr lang="en-US"/>
          </a:p>
        </p:txBody>
      </p:sp>
    </p:spTree>
    <p:extLst>
      <p:ext uri="{BB962C8B-B14F-4D97-AF65-F5344CB8AC3E}">
        <p14:creationId xmlns:p14="http://schemas.microsoft.com/office/powerpoint/2010/main" val="1606199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28</a:t>
            </a:fld>
            <a:endParaRPr lang="en-US"/>
          </a:p>
        </p:txBody>
      </p:sp>
    </p:spTree>
    <p:extLst>
      <p:ext uri="{BB962C8B-B14F-4D97-AF65-F5344CB8AC3E}">
        <p14:creationId xmlns:p14="http://schemas.microsoft.com/office/powerpoint/2010/main" val="3006245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have this, then the rest is an optimization problem</a:t>
            </a:r>
          </a:p>
          <a:p>
            <a:endParaRPr lang="en-US" dirty="0"/>
          </a:p>
          <a:p>
            <a:r>
              <a:rPr lang="en-US" dirty="0"/>
              <a:t>Need to min two terms simultaneously and the two terms often contradict each other --&gt; a version of the bias-complexity tradeoff</a:t>
            </a:r>
          </a:p>
          <a:p>
            <a:endParaRPr lang="en-US" dirty="0"/>
          </a:p>
          <a:p>
            <a:r>
              <a:rPr lang="en-US" dirty="0"/>
              <a:t>We essentially need to bound </a:t>
            </a:r>
          </a:p>
        </p:txBody>
      </p:sp>
      <p:sp>
        <p:nvSpPr>
          <p:cNvPr id="4" name="Slide Number Placeholder 3"/>
          <p:cNvSpPr>
            <a:spLocks noGrp="1"/>
          </p:cNvSpPr>
          <p:nvPr>
            <p:ph type="sldNum" sz="quarter" idx="5"/>
          </p:nvPr>
        </p:nvSpPr>
        <p:spPr/>
        <p:txBody>
          <a:bodyPr/>
          <a:lstStyle/>
          <a:p>
            <a:fld id="{94DE5EC6-1223-EC41-B9C7-0A504C5752B3}" type="slidenum">
              <a:rPr lang="en-US" smtClean="0"/>
              <a:t>29</a:t>
            </a:fld>
            <a:endParaRPr lang="en-US"/>
          </a:p>
        </p:txBody>
      </p:sp>
    </p:spTree>
    <p:extLst>
      <p:ext uri="{BB962C8B-B14F-4D97-AF65-F5344CB8AC3E}">
        <p14:creationId xmlns:p14="http://schemas.microsoft.com/office/powerpoint/2010/main" val="2089236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informative than the bounds we've seen because it tells you what happens for n smaller than the "magic number"</a:t>
            </a:r>
          </a:p>
          <a:p>
            <a:endParaRPr lang="en-US" dirty="0"/>
          </a:p>
          <a:p>
            <a:r>
              <a:rPr lang="en-US" dirty="0"/>
              <a:t>Essentially we now only need to bound the VC dim of F</a:t>
            </a:r>
          </a:p>
          <a:p>
            <a:endParaRPr lang="en-US" dirty="0"/>
          </a:p>
          <a:p>
            <a:r>
              <a:rPr lang="en-US" dirty="0"/>
              <a:t>Source: </a:t>
            </a:r>
            <a:r>
              <a:rPr lang="en-US" sz="1200" b="0" i="0" kern="1200" dirty="0">
                <a:solidFill>
                  <a:schemeClr val="tx1"/>
                </a:solidFill>
                <a:effectLst/>
                <a:latin typeface="+mn-lt"/>
                <a:ea typeface="+mn-ea"/>
                <a:cs typeface="+mn-cs"/>
              </a:rPr>
              <a:t>Bartlett, P. L., &amp; Mendelson, S. (2002). Rademacher and Gaussian complexities: Risk bounds and structural results. </a:t>
            </a:r>
            <a:r>
              <a:rPr lang="en-US" sz="1200" b="0" i="1" kern="1200" dirty="0">
                <a:solidFill>
                  <a:schemeClr val="tx1"/>
                </a:solidFill>
                <a:effectLst/>
                <a:latin typeface="+mn-lt"/>
                <a:ea typeface="+mn-ea"/>
                <a:cs typeface="+mn-cs"/>
              </a:rPr>
              <a:t>Journal of Machine Learning Research</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(Nov), 463-482.</a:t>
            </a:r>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30</a:t>
            </a:fld>
            <a:endParaRPr lang="en-US"/>
          </a:p>
        </p:txBody>
      </p:sp>
    </p:spTree>
    <p:extLst>
      <p:ext uri="{BB962C8B-B14F-4D97-AF65-F5344CB8AC3E}">
        <p14:creationId xmlns:p14="http://schemas.microsoft.com/office/powerpoint/2010/main" val="2515774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a:t>
            </a:r>
          </a:p>
        </p:txBody>
      </p:sp>
      <p:sp>
        <p:nvSpPr>
          <p:cNvPr id="4" name="Slide Number Placeholder 3"/>
          <p:cNvSpPr>
            <a:spLocks noGrp="1"/>
          </p:cNvSpPr>
          <p:nvPr>
            <p:ph type="sldNum" sz="quarter" idx="5"/>
          </p:nvPr>
        </p:nvSpPr>
        <p:spPr/>
        <p:txBody>
          <a:bodyPr/>
          <a:lstStyle/>
          <a:p>
            <a:fld id="{94DE5EC6-1223-EC41-B9C7-0A504C5752B3}" type="slidenum">
              <a:rPr lang="en-US" smtClean="0"/>
              <a:t>3</a:t>
            </a:fld>
            <a:endParaRPr lang="en-US"/>
          </a:p>
        </p:txBody>
      </p:sp>
    </p:spTree>
    <p:extLst>
      <p:ext uri="{BB962C8B-B14F-4D97-AF65-F5344CB8AC3E}">
        <p14:creationId xmlns:p14="http://schemas.microsoft.com/office/powerpoint/2010/main" val="300706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31</a:t>
            </a:fld>
            <a:endParaRPr lang="en-US"/>
          </a:p>
        </p:txBody>
      </p:sp>
    </p:spTree>
    <p:extLst>
      <p:ext uri="{BB962C8B-B14F-4D97-AF65-F5344CB8AC3E}">
        <p14:creationId xmlns:p14="http://schemas.microsoft.com/office/powerpoint/2010/main" val="356860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US" dirty="0">
                <a:hlinkClick r:id="rId3"/>
              </a:rPr>
              <a:t>http://www.cs.cmu.edu/~ninamf/ML11/lect1117.pdf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Intuitively, this measures...almost correlation...</a:t>
            </a:r>
          </a:p>
          <a:p>
            <a:endParaRPr lang="en-US" dirty="0"/>
          </a:p>
          <a:p>
            <a:r>
              <a:rPr lang="en-US" dirty="0"/>
              <a:t>Gaussian complexity…can be shown that G and R complexities bound each other</a:t>
            </a:r>
          </a:p>
        </p:txBody>
      </p:sp>
      <p:sp>
        <p:nvSpPr>
          <p:cNvPr id="4" name="Slide Number Placeholder 3"/>
          <p:cNvSpPr>
            <a:spLocks noGrp="1"/>
          </p:cNvSpPr>
          <p:nvPr>
            <p:ph type="sldNum" sz="quarter" idx="5"/>
          </p:nvPr>
        </p:nvSpPr>
        <p:spPr/>
        <p:txBody>
          <a:bodyPr/>
          <a:lstStyle/>
          <a:p>
            <a:fld id="{94DE5EC6-1223-EC41-B9C7-0A504C5752B3}" type="slidenum">
              <a:rPr lang="en-US" smtClean="0"/>
              <a:t>32</a:t>
            </a:fld>
            <a:endParaRPr lang="en-US"/>
          </a:p>
        </p:txBody>
      </p:sp>
    </p:spTree>
    <p:extLst>
      <p:ext uri="{BB962C8B-B14F-4D97-AF65-F5344CB8AC3E}">
        <p14:creationId xmlns:p14="http://schemas.microsoft.com/office/powerpoint/2010/main" val="1812817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boils down to bounding </a:t>
            </a:r>
            <a:r>
              <a:rPr lang="en-US" dirty="0" err="1"/>
              <a:t>R_n</a:t>
            </a:r>
            <a:r>
              <a:rPr lang="en-US" dirty="0"/>
              <a:t>(F)</a:t>
            </a:r>
          </a:p>
        </p:txBody>
      </p:sp>
      <p:sp>
        <p:nvSpPr>
          <p:cNvPr id="4" name="Slide Number Placeholder 3"/>
          <p:cNvSpPr>
            <a:spLocks noGrp="1"/>
          </p:cNvSpPr>
          <p:nvPr>
            <p:ph type="sldNum" sz="quarter" idx="5"/>
          </p:nvPr>
        </p:nvSpPr>
        <p:spPr/>
        <p:txBody>
          <a:bodyPr/>
          <a:lstStyle/>
          <a:p>
            <a:fld id="{94DE5EC6-1223-EC41-B9C7-0A504C5752B3}" type="slidenum">
              <a:rPr lang="en-US" smtClean="0"/>
              <a:t>33</a:t>
            </a:fld>
            <a:endParaRPr lang="en-US"/>
          </a:p>
        </p:txBody>
      </p:sp>
    </p:spTree>
    <p:extLst>
      <p:ext uri="{BB962C8B-B14F-4D97-AF65-F5344CB8AC3E}">
        <p14:creationId xmlns:p14="http://schemas.microsoft.com/office/powerpoint/2010/main" val="190206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have taken H as some generic hypothesis space</a:t>
            </a:r>
          </a:p>
          <a:p>
            <a:endParaRPr lang="en-US" dirty="0"/>
          </a:p>
          <a:p>
            <a:r>
              <a:rPr lang="en-US" dirty="0"/>
              <a:t>We now give two concrete examples: a two-layer MLP &amp; a kernel machine</a:t>
            </a:r>
          </a:p>
          <a:p>
            <a:endParaRPr lang="en-US" dirty="0"/>
          </a:p>
          <a:p>
            <a:r>
              <a:rPr lang="en-US" dirty="0"/>
              <a:t>(1)…function of interest. For example, image classification can be modeled by a function…</a:t>
            </a:r>
          </a:p>
        </p:txBody>
      </p:sp>
      <p:sp>
        <p:nvSpPr>
          <p:cNvPr id="4" name="Slide Number Placeholder 3"/>
          <p:cNvSpPr>
            <a:spLocks noGrp="1"/>
          </p:cNvSpPr>
          <p:nvPr>
            <p:ph type="sldNum" sz="quarter" idx="5"/>
          </p:nvPr>
        </p:nvSpPr>
        <p:spPr/>
        <p:txBody>
          <a:bodyPr/>
          <a:lstStyle/>
          <a:p>
            <a:fld id="{94DE5EC6-1223-EC41-B9C7-0A504C5752B3}" type="slidenum">
              <a:rPr lang="en-US" smtClean="0"/>
              <a:t>34</a:t>
            </a:fld>
            <a:endParaRPr lang="en-US"/>
          </a:p>
        </p:txBody>
      </p:sp>
    </p:spTree>
    <p:extLst>
      <p:ext uri="{BB962C8B-B14F-4D97-AF65-F5344CB8AC3E}">
        <p14:creationId xmlns:p14="http://schemas.microsoft.com/office/powerpoint/2010/main" val="3021262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extended in two directions</a:t>
            </a:r>
          </a:p>
        </p:txBody>
      </p:sp>
      <p:sp>
        <p:nvSpPr>
          <p:cNvPr id="4" name="Slide Number Placeholder 3"/>
          <p:cNvSpPr>
            <a:spLocks noGrp="1"/>
          </p:cNvSpPr>
          <p:nvPr>
            <p:ph type="sldNum" sz="quarter" idx="5"/>
          </p:nvPr>
        </p:nvSpPr>
        <p:spPr/>
        <p:txBody>
          <a:bodyPr/>
          <a:lstStyle/>
          <a:p>
            <a:fld id="{94DE5EC6-1223-EC41-B9C7-0A504C5752B3}" type="slidenum">
              <a:rPr lang="en-US" smtClean="0"/>
              <a:t>35</a:t>
            </a:fld>
            <a:endParaRPr lang="en-US"/>
          </a:p>
        </p:txBody>
      </p:sp>
    </p:spTree>
    <p:extLst>
      <p:ext uri="{BB962C8B-B14F-4D97-AF65-F5344CB8AC3E}">
        <p14:creationId xmlns:p14="http://schemas.microsoft.com/office/powerpoint/2010/main" val="1240270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Sigma is…</a:t>
            </a:r>
          </a:p>
          <a:p>
            <a:endParaRPr lang="en-US" dirty="0"/>
          </a:p>
          <a:p>
            <a:r>
              <a:rPr lang="en-US" dirty="0"/>
              <a:t>Draw a picture: build the model by connecting hyperplanes (neurons) </a:t>
            </a:r>
            <a:r>
              <a:rPr lang="en-US" dirty="0">
                <a:sym typeface="Wingdings" pitchFamily="2" charset="2"/>
              </a:rPr>
              <a:t> connectionism</a:t>
            </a:r>
          </a:p>
        </p:txBody>
      </p:sp>
      <p:sp>
        <p:nvSpPr>
          <p:cNvPr id="4" name="Slide Number Placeholder 3"/>
          <p:cNvSpPr>
            <a:spLocks noGrp="1"/>
          </p:cNvSpPr>
          <p:nvPr>
            <p:ph type="sldNum" sz="quarter" idx="5"/>
          </p:nvPr>
        </p:nvSpPr>
        <p:spPr/>
        <p:txBody>
          <a:bodyPr/>
          <a:lstStyle/>
          <a:p>
            <a:fld id="{94DE5EC6-1223-EC41-B9C7-0A504C5752B3}" type="slidenum">
              <a:rPr lang="en-US" smtClean="0"/>
              <a:t>36</a:t>
            </a:fld>
            <a:endParaRPr lang="en-US"/>
          </a:p>
        </p:txBody>
      </p:sp>
    </p:spTree>
    <p:extLst>
      <p:ext uri="{BB962C8B-B14F-4D97-AF65-F5344CB8AC3E}">
        <p14:creationId xmlns:p14="http://schemas.microsoft.com/office/powerpoint/2010/main" val="1619081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…under conditions on m and sigma. </a:t>
            </a:r>
            <a:r>
              <a:rPr lang="en-US" dirty="0"/>
              <a:t>Without sigma, the model loses its magic as a universal estimator</a:t>
            </a:r>
          </a:p>
        </p:txBody>
      </p:sp>
      <p:sp>
        <p:nvSpPr>
          <p:cNvPr id="4" name="Slide Number Placeholder 3"/>
          <p:cNvSpPr>
            <a:spLocks noGrp="1"/>
          </p:cNvSpPr>
          <p:nvPr>
            <p:ph type="sldNum" sz="quarter" idx="5"/>
          </p:nvPr>
        </p:nvSpPr>
        <p:spPr/>
        <p:txBody>
          <a:bodyPr/>
          <a:lstStyle/>
          <a:p>
            <a:fld id="{94DE5EC6-1223-EC41-B9C7-0A504C5752B3}" type="slidenum">
              <a:rPr lang="en-US" smtClean="0"/>
              <a:t>37</a:t>
            </a:fld>
            <a:endParaRPr lang="en-US"/>
          </a:p>
        </p:txBody>
      </p:sp>
    </p:spTree>
    <p:extLst>
      <p:ext uri="{BB962C8B-B14F-4D97-AF65-F5344CB8AC3E}">
        <p14:creationId xmlns:p14="http://schemas.microsoft.com/office/powerpoint/2010/main" val="4144130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00"/>
                </a:solidFill>
                <a:latin typeface="Monaco" pitchFamily="2" charset="77"/>
              </a:rPr>
              <a:t>…but what if we change its perspective?</a:t>
            </a:r>
          </a:p>
          <a:p>
            <a:endParaRPr lang="en-US" dirty="0">
              <a:solidFill>
                <a:srgbClr val="FFFF00"/>
              </a:solidFill>
              <a:latin typeface="Monaco" pitchFamily="2" charset="77"/>
            </a:endParaRPr>
          </a:p>
          <a:p>
            <a:r>
              <a:rPr lang="en-US" dirty="0">
                <a:solidFill>
                  <a:srgbClr val="FFFF00"/>
                </a:solidFill>
                <a:latin typeface="Monaco" pitchFamily="2" charset="77"/>
              </a:rPr>
              <a:t>Example: ...</a:t>
            </a:r>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38</a:t>
            </a:fld>
            <a:endParaRPr lang="en-US"/>
          </a:p>
        </p:txBody>
      </p:sp>
    </p:spTree>
    <p:extLst>
      <p:ext uri="{BB962C8B-B14F-4D97-AF65-F5344CB8AC3E}">
        <p14:creationId xmlns:p14="http://schemas.microsoft.com/office/powerpoint/2010/main" val="1602018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 changes the perspective</a:t>
            </a:r>
          </a:p>
        </p:txBody>
      </p:sp>
      <p:sp>
        <p:nvSpPr>
          <p:cNvPr id="4" name="Slide Number Placeholder 3"/>
          <p:cNvSpPr>
            <a:spLocks noGrp="1"/>
          </p:cNvSpPr>
          <p:nvPr>
            <p:ph type="sldNum" sz="quarter" idx="5"/>
          </p:nvPr>
        </p:nvSpPr>
        <p:spPr/>
        <p:txBody>
          <a:bodyPr/>
          <a:lstStyle/>
          <a:p>
            <a:fld id="{94DE5EC6-1223-EC41-B9C7-0A504C5752B3}" type="slidenum">
              <a:rPr lang="en-US" smtClean="0"/>
              <a:t>39</a:t>
            </a:fld>
            <a:endParaRPr lang="en-US"/>
          </a:p>
        </p:txBody>
      </p:sp>
    </p:spTree>
    <p:extLst>
      <p:ext uri="{BB962C8B-B14F-4D97-AF65-F5344CB8AC3E}">
        <p14:creationId xmlns:p14="http://schemas.microsoft.com/office/powerpoint/2010/main" val="216154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generally, …</a:t>
            </a:r>
          </a:p>
          <a:p>
            <a:endParaRPr lang="en-US" dirty="0"/>
          </a:p>
          <a:p>
            <a:r>
              <a:rPr lang="en-US" dirty="0"/>
              <a:t>V can be any inner prod space</a:t>
            </a:r>
          </a:p>
          <a:p>
            <a:endParaRPr lang="en-US" dirty="0"/>
          </a:p>
          <a:p>
            <a:r>
              <a:rPr lang="en-US" dirty="0"/>
              <a:t>Inner prod: generalization of dot product to vector spaces other than the Euclidean space</a:t>
            </a:r>
          </a:p>
          <a:p>
            <a:endParaRPr lang="en-US" dirty="0"/>
          </a:p>
          <a:p>
            <a:r>
              <a:rPr lang="en-US" dirty="0"/>
              <a:t>…under some conditions. These conditions usually makes phi highly nontrivial.</a:t>
            </a:r>
          </a:p>
          <a:p>
            <a:endParaRPr lang="en-US" dirty="0"/>
          </a:p>
          <a:p>
            <a:r>
              <a:rPr lang="en-US" dirty="0"/>
              <a:t>For example, phi may map x to an inf seq, in which case we can consider V to be an inf-dimensional space</a:t>
            </a:r>
          </a:p>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40</a:t>
            </a:fld>
            <a:endParaRPr lang="en-US"/>
          </a:p>
        </p:txBody>
      </p:sp>
    </p:spTree>
    <p:extLst>
      <p:ext uri="{BB962C8B-B14F-4D97-AF65-F5344CB8AC3E}">
        <p14:creationId xmlns:p14="http://schemas.microsoft.com/office/powerpoint/2010/main" val="390098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Unobserved signal</a:t>
            </a:r>
          </a:p>
          <a:p>
            <a:endParaRPr lang="en-US" dirty="0"/>
          </a:p>
          <a:p>
            <a:r>
              <a:rPr lang="en-US" dirty="0"/>
              <a:t>observed data</a:t>
            </a:r>
          </a:p>
          <a:p>
            <a:endParaRPr lang="en-US" dirty="0"/>
          </a:p>
          <a:p>
            <a:r>
              <a:rPr lang="en-US" dirty="0"/>
              <a:t>example: daily avg temperature in San Francisco</a:t>
            </a:r>
          </a:p>
        </p:txBody>
      </p:sp>
      <p:sp>
        <p:nvSpPr>
          <p:cNvPr id="4" name="Slide Number Placeholder 3"/>
          <p:cNvSpPr>
            <a:spLocks noGrp="1"/>
          </p:cNvSpPr>
          <p:nvPr>
            <p:ph type="sldNum" sz="quarter" idx="5"/>
          </p:nvPr>
        </p:nvSpPr>
        <p:spPr/>
        <p:txBody>
          <a:bodyPr/>
          <a:lstStyle/>
          <a:p>
            <a:fld id="{94DE5EC6-1223-EC41-B9C7-0A504C5752B3}" type="slidenum">
              <a:rPr lang="en-US" smtClean="0"/>
              <a:t>5</a:t>
            </a:fld>
            <a:endParaRPr lang="en-US"/>
          </a:p>
        </p:txBody>
      </p:sp>
    </p:spTree>
    <p:extLst>
      <p:ext uri="{BB962C8B-B14F-4D97-AF65-F5344CB8AC3E}">
        <p14:creationId xmlns:p14="http://schemas.microsoft.com/office/powerpoint/2010/main" val="1443853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H implementable again, we use the kernel trick: </a:t>
            </a:r>
          </a:p>
          <a:p>
            <a:endParaRPr lang="en-US" dirty="0"/>
          </a:p>
          <a:p>
            <a:r>
              <a:rPr lang="en-US" dirty="0"/>
              <a:t>there happens to be families of phis w/ &lt;phi(x), phi(y)&gt; = k(x, y) for some k that is implementable</a:t>
            </a:r>
          </a:p>
          <a:p>
            <a:endParaRPr lang="en-US" dirty="0"/>
          </a:p>
          <a:p>
            <a:r>
              <a:rPr lang="en-US" dirty="0"/>
              <a:t>…this approximates the “true” kernel machine. Why?</a:t>
            </a:r>
          </a:p>
          <a:p>
            <a:endParaRPr lang="en-US" dirty="0"/>
          </a:p>
          <a:p>
            <a:r>
              <a:rPr lang="en-US" dirty="0"/>
              <a:t>...and the goodness of the approximation is governed by m and </a:t>
            </a:r>
            <a:r>
              <a:rPr lang="en-US" dirty="0" err="1"/>
              <a:t>z_i</a:t>
            </a:r>
            <a:r>
              <a:rPr lang="en-US" dirty="0"/>
              <a:t>. </a:t>
            </a:r>
          </a:p>
          <a:p>
            <a:endParaRPr lang="en-US" dirty="0"/>
          </a:p>
          <a:p>
            <a:r>
              <a:rPr lang="en-US" dirty="0"/>
              <a:t>Although, the </a:t>
            </a:r>
            <a:r>
              <a:rPr lang="en-US" dirty="0" err="1"/>
              <a:t>representer</a:t>
            </a:r>
            <a:r>
              <a:rPr lang="en-US" dirty="0"/>
              <a:t> theorem states…</a:t>
            </a:r>
          </a:p>
        </p:txBody>
      </p:sp>
      <p:sp>
        <p:nvSpPr>
          <p:cNvPr id="4" name="Slide Number Placeholder 3"/>
          <p:cNvSpPr>
            <a:spLocks noGrp="1"/>
          </p:cNvSpPr>
          <p:nvPr>
            <p:ph type="sldNum" sz="quarter" idx="5"/>
          </p:nvPr>
        </p:nvSpPr>
        <p:spPr/>
        <p:txBody>
          <a:bodyPr/>
          <a:lstStyle/>
          <a:p>
            <a:fld id="{94DE5EC6-1223-EC41-B9C7-0A504C5752B3}" type="slidenum">
              <a:rPr lang="en-US" smtClean="0"/>
              <a:t>41</a:t>
            </a:fld>
            <a:endParaRPr lang="en-US"/>
          </a:p>
        </p:txBody>
      </p:sp>
    </p:spTree>
    <p:extLst>
      <p:ext uri="{BB962C8B-B14F-4D97-AF65-F5344CB8AC3E}">
        <p14:creationId xmlns:p14="http://schemas.microsoft.com/office/powerpoint/2010/main" val="316655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Lipschitz continuity</a:t>
            </a:r>
          </a:p>
        </p:txBody>
      </p:sp>
      <p:sp>
        <p:nvSpPr>
          <p:cNvPr id="4" name="Slide Number Placeholder 3"/>
          <p:cNvSpPr>
            <a:spLocks noGrp="1"/>
          </p:cNvSpPr>
          <p:nvPr>
            <p:ph type="sldNum" sz="quarter" idx="5"/>
          </p:nvPr>
        </p:nvSpPr>
        <p:spPr/>
        <p:txBody>
          <a:bodyPr/>
          <a:lstStyle/>
          <a:p>
            <a:fld id="{94DE5EC6-1223-EC41-B9C7-0A504C5752B3}" type="slidenum">
              <a:rPr lang="en-US" smtClean="0"/>
              <a:t>42</a:t>
            </a:fld>
            <a:endParaRPr lang="en-US"/>
          </a:p>
        </p:txBody>
      </p:sp>
    </p:spTree>
    <p:extLst>
      <p:ext uri="{BB962C8B-B14F-4D97-AF65-F5344CB8AC3E}">
        <p14:creationId xmlns:p14="http://schemas.microsoft.com/office/powerpoint/2010/main" val="3636262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43</a:t>
            </a:fld>
            <a:endParaRPr lang="en-US"/>
          </a:p>
        </p:txBody>
      </p:sp>
    </p:spTree>
    <p:extLst>
      <p:ext uri="{BB962C8B-B14F-4D97-AF65-F5344CB8AC3E}">
        <p14:creationId xmlns:p14="http://schemas.microsoft.com/office/powerpoint/2010/main" val="181362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44</a:t>
            </a:fld>
            <a:endParaRPr lang="en-US"/>
          </a:p>
        </p:txBody>
      </p:sp>
    </p:spTree>
    <p:extLst>
      <p:ext uri="{BB962C8B-B14F-4D97-AF65-F5344CB8AC3E}">
        <p14:creationId xmlns:p14="http://schemas.microsoft.com/office/powerpoint/2010/main" val="582707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6</a:t>
            </a:fld>
            <a:endParaRPr lang="en-US"/>
          </a:p>
        </p:txBody>
      </p:sp>
    </p:spTree>
    <p:extLst>
      <p:ext uri="{BB962C8B-B14F-4D97-AF65-F5344CB8AC3E}">
        <p14:creationId xmlns:p14="http://schemas.microsoft.com/office/powerpoint/2010/main" val="2910036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 stats w/o distributional assumptions</a:t>
            </a:r>
          </a:p>
        </p:txBody>
      </p:sp>
      <p:sp>
        <p:nvSpPr>
          <p:cNvPr id="4" name="Slide Number Placeholder 3"/>
          <p:cNvSpPr>
            <a:spLocks noGrp="1"/>
          </p:cNvSpPr>
          <p:nvPr>
            <p:ph type="sldNum" sz="quarter" idx="5"/>
          </p:nvPr>
        </p:nvSpPr>
        <p:spPr/>
        <p:txBody>
          <a:bodyPr/>
          <a:lstStyle/>
          <a:p>
            <a:fld id="{94DE5EC6-1223-EC41-B9C7-0A504C5752B3}" type="slidenum">
              <a:rPr lang="en-US" smtClean="0"/>
              <a:t>7</a:t>
            </a:fld>
            <a:endParaRPr lang="en-US"/>
          </a:p>
        </p:txBody>
      </p:sp>
    </p:spTree>
    <p:extLst>
      <p:ext uri="{BB962C8B-B14F-4D97-AF65-F5344CB8AC3E}">
        <p14:creationId xmlns:p14="http://schemas.microsoft.com/office/powerpoint/2010/main" val="2754586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naive method might work!</a:t>
            </a:r>
          </a:p>
          <a:p>
            <a:endParaRPr lang="en-US" dirty="0"/>
          </a:p>
          <a:p>
            <a:r>
              <a:rPr lang="en-US" dirty="0"/>
              <a:t>There are Hs for which the minimizer of L_S is close to that of L_D</a:t>
            </a:r>
          </a:p>
          <a:p>
            <a:endParaRPr lang="en-US" dirty="0"/>
          </a:p>
          <a:p>
            <a:r>
              <a:rPr lang="en-US" dirty="0"/>
              <a:t>example: |H|=1</a:t>
            </a:r>
          </a:p>
          <a:p>
            <a:endParaRPr lang="en-US" dirty="0"/>
          </a:p>
          <a:p>
            <a:r>
              <a:rPr lang="en-US" dirty="0"/>
              <a:t>Intuitively, success of ERM also depends on sample size</a:t>
            </a:r>
          </a:p>
        </p:txBody>
      </p:sp>
      <p:sp>
        <p:nvSpPr>
          <p:cNvPr id="4" name="Slide Number Placeholder 3"/>
          <p:cNvSpPr>
            <a:spLocks noGrp="1"/>
          </p:cNvSpPr>
          <p:nvPr>
            <p:ph type="sldNum" sz="quarter" idx="5"/>
          </p:nvPr>
        </p:nvSpPr>
        <p:spPr/>
        <p:txBody>
          <a:bodyPr/>
          <a:lstStyle/>
          <a:p>
            <a:fld id="{94DE5EC6-1223-EC41-B9C7-0A504C5752B3}" type="slidenum">
              <a:rPr lang="en-US" smtClean="0"/>
              <a:t>8</a:t>
            </a:fld>
            <a:endParaRPr lang="en-US"/>
          </a:p>
        </p:txBody>
      </p:sp>
    </p:spTree>
    <p:extLst>
      <p:ext uri="{BB962C8B-B14F-4D97-AF65-F5344CB8AC3E}">
        <p14:creationId xmlns:p14="http://schemas.microsoft.com/office/powerpoint/2010/main" val="24126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DE5EC6-1223-EC41-B9C7-0A504C5752B3}" type="slidenum">
              <a:rPr lang="en-US" smtClean="0"/>
              <a:t>9</a:t>
            </a:fld>
            <a:endParaRPr lang="en-US"/>
          </a:p>
        </p:txBody>
      </p:sp>
    </p:spTree>
    <p:extLst>
      <p:ext uri="{BB962C8B-B14F-4D97-AF65-F5344CB8AC3E}">
        <p14:creationId xmlns:p14="http://schemas.microsoft.com/office/powerpoint/2010/main" val="118917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1: characterize the "good" models</a:t>
            </a:r>
          </a:p>
          <a:p>
            <a:endParaRPr lang="en-US" dirty="0"/>
          </a:p>
          <a:p>
            <a:r>
              <a:rPr lang="en-US" dirty="0"/>
              <a:t>Given an H, there is a magic number </a:t>
            </a:r>
            <a:r>
              <a:rPr lang="en-US" dirty="0" err="1"/>
              <a:t>m_H</a:t>
            </a:r>
            <a:r>
              <a:rPr lang="en-US" dirty="0"/>
              <a:t>, and if you have that many examples, you win</a:t>
            </a:r>
          </a:p>
          <a:p>
            <a:endParaRPr lang="en-US" dirty="0"/>
          </a:p>
          <a:p>
            <a:r>
              <a:rPr lang="en-US" dirty="0"/>
              <a:t>Caveat: nobody said that this magic number is small</a:t>
            </a:r>
          </a:p>
        </p:txBody>
      </p:sp>
      <p:sp>
        <p:nvSpPr>
          <p:cNvPr id="4" name="Slide Number Placeholder 3"/>
          <p:cNvSpPr>
            <a:spLocks noGrp="1"/>
          </p:cNvSpPr>
          <p:nvPr>
            <p:ph type="sldNum" sz="quarter" idx="5"/>
          </p:nvPr>
        </p:nvSpPr>
        <p:spPr/>
        <p:txBody>
          <a:bodyPr/>
          <a:lstStyle/>
          <a:p>
            <a:fld id="{94DE5EC6-1223-EC41-B9C7-0A504C5752B3}" type="slidenum">
              <a:rPr lang="en-US" smtClean="0"/>
              <a:t>10</a:t>
            </a:fld>
            <a:endParaRPr lang="en-US"/>
          </a:p>
        </p:txBody>
      </p:sp>
    </p:spTree>
    <p:extLst>
      <p:ext uri="{BB962C8B-B14F-4D97-AF65-F5344CB8AC3E}">
        <p14:creationId xmlns:p14="http://schemas.microsoft.com/office/powerpoint/2010/main" val="270463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70D8-387D-2E49-95B5-0981F1B4C4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88681-E378-0C40-BCDE-BC24E6CFB7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27E967-147A-9143-A4BE-B5ACD2963A68}"/>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5" name="Footer Placeholder 4">
            <a:extLst>
              <a:ext uri="{FF2B5EF4-FFF2-40B4-BE49-F238E27FC236}">
                <a16:creationId xmlns:a16="http://schemas.microsoft.com/office/drawing/2014/main" id="{F4D375CC-ABB2-0B4D-91BD-38445037A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24932-EF50-E541-BA39-9EF4610C7CDE}"/>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4169312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843E-A10D-164E-B055-0A1125E825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2C77E8-5CC5-B34D-A442-B2316DC0FC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38665-F92A-C644-AC6B-091210F5A47E}"/>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5" name="Footer Placeholder 4">
            <a:extLst>
              <a:ext uri="{FF2B5EF4-FFF2-40B4-BE49-F238E27FC236}">
                <a16:creationId xmlns:a16="http://schemas.microsoft.com/office/drawing/2014/main" id="{8670D756-4F30-5A4C-AF5C-9E8D02D94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F661-1CE2-604A-8616-AC14154AFB08}"/>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2719902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757B7D-633E-5246-8A47-A379E50DE9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D581FB-8D06-C14D-B099-3CBF379CC2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D1600-EFFA-0640-AAC3-BD5EC7C781AD}"/>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5" name="Footer Placeholder 4">
            <a:extLst>
              <a:ext uri="{FF2B5EF4-FFF2-40B4-BE49-F238E27FC236}">
                <a16:creationId xmlns:a16="http://schemas.microsoft.com/office/drawing/2014/main" id="{85D9E7E2-8B8C-B24F-B680-DB4887FB0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6D0FB-B122-3346-9E78-995A867ADC76}"/>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2543637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DB67-9509-C64F-9CF6-5E0BBD0DD7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FA29BF-5607-604C-BC27-FD9C52B885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60C58-A99D-224E-9698-A83C97AD432B}"/>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5" name="Footer Placeholder 4">
            <a:extLst>
              <a:ext uri="{FF2B5EF4-FFF2-40B4-BE49-F238E27FC236}">
                <a16:creationId xmlns:a16="http://schemas.microsoft.com/office/drawing/2014/main" id="{99475EA5-8226-B84E-8BDE-AC4A3D1B6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FED862-D162-B543-BD5C-25D0207FA4DD}"/>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42261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B61A-F52B-E044-A413-1BBE4994DD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8C62B-D482-CB4C-88F6-A1DC746F05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404E1C-700C-034B-A3D9-2BFB1F3AAAFB}"/>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5" name="Footer Placeholder 4">
            <a:extLst>
              <a:ext uri="{FF2B5EF4-FFF2-40B4-BE49-F238E27FC236}">
                <a16:creationId xmlns:a16="http://schemas.microsoft.com/office/drawing/2014/main" id="{3A21D93B-6FD5-4B4A-8DA9-FBBC5D802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D9A7A-8920-044C-BE11-449B1650237C}"/>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1815092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CDEB-398E-8040-A82F-7A2F6FA855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C465CC-F683-8A45-A0C2-F4A11F5FF2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1E4681-2797-DE4B-8A89-F4D08927E9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42C875-B3AA-684F-9457-BF474CB00305}"/>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6" name="Footer Placeholder 5">
            <a:extLst>
              <a:ext uri="{FF2B5EF4-FFF2-40B4-BE49-F238E27FC236}">
                <a16:creationId xmlns:a16="http://schemas.microsoft.com/office/drawing/2014/main" id="{31A8581F-2465-6A4B-817F-95878A981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7ADD6-E74C-2441-8BE3-2B0C483D2AFE}"/>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61312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8F3A-7965-564E-86BE-A4642C5AA2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E8503C-2858-D74D-B3FB-79F2DC08A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6C6A6-7B5C-5143-92ED-1F294027B2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48095-3690-BC4C-9465-37E03A4DCE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834BA5-3D89-B844-A497-1137825BA8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372E06-C3F5-174C-9CB5-7C65284938FC}"/>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8" name="Footer Placeholder 7">
            <a:extLst>
              <a:ext uri="{FF2B5EF4-FFF2-40B4-BE49-F238E27FC236}">
                <a16:creationId xmlns:a16="http://schemas.microsoft.com/office/drawing/2014/main" id="{A815F8A5-7ECF-D543-A7C9-2D08A1B48D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E24411-C687-AE4A-A52C-BF45CEACADB1}"/>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1377398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9BD2-C8D1-AA43-AD19-6DC26E5F33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AD788D-0A87-A74B-A45F-4BBEEFB75EBA}"/>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4" name="Footer Placeholder 3">
            <a:extLst>
              <a:ext uri="{FF2B5EF4-FFF2-40B4-BE49-F238E27FC236}">
                <a16:creationId xmlns:a16="http://schemas.microsoft.com/office/drawing/2014/main" id="{0FB52CD5-8B2F-6C42-9DB5-737C83C5D1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8C992C-BEF6-3B4B-82A3-874213F7D170}"/>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3573307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4500C5-C826-3740-829B-6DE77B4269DA}"/>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3" name="Footer Placeholder 2">
            <a:extLst>
              <a:ext uri="{FF2B5EF4-FFF2-40B4-BE49-F238E27FC236}">
                <a16:creationId xmlns:a16="http://schemas.microsoft.com/office/drawing/2014/main" id="{935C91A7-92DE-AD48-9512-9B8365A242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B44F95-44E1-3142-AB8D-6CF2A215FF73}"/>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176602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3D3F-8BA4-D849-B61D-E38B2B88C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900127-872F-A345-89FE-9C887EC532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E03791-9652-8E4E-93D2-18A833EC3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5D750-DC70-154A-A90D-FF649D82371A}"/>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6" name="Footer Placeholder 5">
            <a:extLst>
              <a:ext uri="{FF2B5EF4-FFF2-40B4-BE49-F238E27FC236}">
                <a16:creationId xmlns:a16="http://schemas.microsoft.com/office/drawing/2014/main" id="{5E07377E-A95F-A64E-A6F2-4A92F9AA6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9639C5-2EC1-4E43-B523-F0F9BFE89915}"/>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1470902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AE3D-8CE9-5B4A-9B8A-C515E6BD39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9C61DF-DD2A-634E-ACB5-DAE9141398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FF7A83-C402-BA46-A1BA-14D48276C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1B0A65-C53B-0746-BA0C-28BECF7CAD8A}"/>
              </a:ext>
            </a:extLst>
          </p:cNvPr>
          <p:cNvSpPr>
            <a:spLocks noGrp="1"/>
          </p:cNvSpPr>
          <p:nvPr>
            <p:ph type="dt" sz="half" idx="10"/>
          </p:nvPr>
        </p:nvSpPr>
        <p:spPr/>
        <p:txBody>
          <a:bodyPr/>
          <a:lstStyle/>
          <a:p>
            <a:fld id="{827B6FEF-C758-0D49-99FC-C916C4152048}" type="datetimeFigureOut">
              <a:rPr lang="en-US" smtClean="0"/>
              <a:t>8/29/19</a:t>
            </a:fld>
            <a:endParaRPr lang="en-US"/>
          </a:p>
        </p:txBody>
      </p:sp>
      <p:sp>
        <p:nvSpPr>
          <p:cNvPr id="6" name="Footer Placeholder 5">
            <a:extLst>
              <a:ext uri="{FF2B5EF4-FFF2-40B4-BE49-F238E27FC236}">
                <a16:creationId xmlns:a16="http://schemas.microsoft.com/office/drawing/2014/main" id="{C776F5E2-8E7C-6F4A-A928-DD4598C787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CB7FD0-3315-B141-AF13-C50A9CF84A7A}"/>
              </a:ext>
            </a:extLst>
          </p:cNvPr>
          <p:cNvSpPr>
            <a:spLocks noGrp="1"/>
          </p:cNvSpPr>
          <p:nvPr>
            <p:ph type="sldNum" sz="quarter" idx="12"/>
          </p:nvPr>
        </p:nvSpPr>
        <p:spPr/>
        <p:txBody>
          <a:bodyPr/>
          <a:lstStyle/>
          <a:p>
            <a:fld id="{6D946751-D1FB-6045-ACF4-1DE835F51A4E}" type="slidenum">
              <a:rPr lang="en-US" smtClean="0"/>
              <a:t>‹#›</a:t>
            </a:fld>
            <a:endParaRPr lang="en-US"/>
          </a:p>
        </p:txBody>
      </p:sp>
    </p:spTree>
    <p:extLst>
      <p:ext uri="{BB962C8B-B14F-4D97-AF65-F5344CB8AC3E}">
        <p14:creationId xmlns:p14="http://schemas.microsoft.com/office/powerpoint/2010/main" val="414474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551113-C228-AF47-91F7-88F0D78E7B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380567-57E6-5744-B0AE-6D88A84222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1A0EE-9879-6749-8436-968AE3BFA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B6FEF-C758-0D49-99FC-C916C4152048}" type="datetimeFigureOut">
              <a:rPr lang="en-US" smtClean="0"/>
              <a:t>8/29/19</a:t>
            </a:fld>
            <a:endParaRPr lang="en-US"/>
          </a:p>
        </p:txBody>
      </p:sp>
      <p:sp>
        <p:nvSpPr>
          <p:cNvPr id="5" name="Footer Placeholder 4">
            <a:extLst>
              <a:ext uri="{FF2B5EF4-FFF2-40B4-BE49-F238E27FC236}">
                <a16:creationId xmlns:a16="http://schemas.microsoft.com/office/drawing/2014/main" id="{982B9A3D-1357-4148-B1DC-A3CC575791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36F989-3FDB-F144-9605-498ABB6FC7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946751-D1FB-6045-ACF4-1DE835F51A4E}" type="slidenum">
              <a:rPr lang="en-US" smtClean="0"/>
              <a:t>‹#›</a:t>
            </a:fld>
            <a:endParaRPr lang="en-US"/>
          </a:p>
        </p:txBody>
      </p:sp>
    </p:spTree>
    <p:extLst>
      <p:ext uri="{BB962C8B-B14F-4D97-AF65-F5344CB8AC3E}">
        <p14:creationId xmlns:p14="http://schemas.microsoft.com/office/powerpoint/2010/main" val="1339458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mailto:michaelshiyu@ufl.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D83A-D1E5-1B4F-A97C-D36ECCD4446C}"/>
              </a:ext>
            </a:extLst>
          </p:cNvPr>
          <p:cNvSpPr>
            <a:spLocks noGrp="1"/>
          </p:cNvSpPr>
          <p:nvPr>
            <p:ph type="ctrTitle"/>
          </p:nvPr>
        </p:nvSpPr>
        <p:spPr/>
        <p:txBody>
          <a:bodyPr>
            <a:normAutofit/>
          </a:bodyPr>
          <a:lstStyle/>
          <a:p>
            <a:r>
              <a:rPr lang="en-US" dirty="0">
                <a:solidFill>
                  <a:srgbClr val="FFFF00"/>
                </a:solidFill>
                <a:latin typeface="Monaco" pitchFamily="2" charset="77"/>
              </a:rPr>
              <a:t>An Introduction to Machine Learning</a:t>
            </a:r>
          </a:p>
        </p:txBody>
      </p:sp>
      <p:sp>
        <p:nvSpPr>
          <p:cNvPr id="3" name="Subtitle 2">
            <a:extLst>
              <a:ext uri="{FF2B5EF4-FFF2-40B4-BE49-F238E27FC236}">
                <a16:creationId xmlns:a16="http://schemas.microsoft.com/office/drawing/2014/main" id="{C6D3A3F9-25FF-BD4F-8372-9C74D4101890}"/>
              </a:ext>
            </a:extLst>
          </p:cNvPr>
          <p:cNvSpPr>
            <a:spLocks noGrp="1"/>
          </p:cNvSpPr>
          <p:nvPr>
            <p:ph type="subTitle" idx="1"/>
          </p:nvPr>
        </p:nvSpPr>
        <p:spPr/>
        <p:txBody>
          <a:bodyPr/>
          <a:lstStyle/>
          <a:p>
            <a:r>
              <a:rPr lang="en-US" dirty="0" err="1">
                <a:solidFill>
                  <a:srgbClr val="FFFF00"/>
                </a:solidFill>
                <a:latin typeface="Monaco" pitchFamily="2" charset="77"/>
              </a:rPr>
              <a:t>Shiyu</a:t>
            </a:r>
            <a:r>
              <a:rPr lang="en-US" dirty="0">
                <a:solidFill>
                  <a:srgbClr val="FFFF00"/>
                </a:solidFill>
                <a:latin typeface="Monaco" pitchFamily="2" charset="77"/>
              </a:rPr>
              <a:t> </a:t>
            </a:r>
            <a:r>
              <a:rPr lang="en-US" dirty="0" err="1">
                <a:solidFill>
                  <a:srgbClr val="FFFF00"/>
                </a:solidFill>
                <a:latin typeface="Monaco" pitchFamily="2" charset="77"/>
              </a:rPr>
              <a:t>Duan</a:t>
            </a:r>
            <a:endParaRPr lang="en-US" dirty="0">
              <a:solidFill>
                <a:srgbClr val="FFFF00"/>
              </a:solidFill>
              <a:latin typeface="Monaco" pitchFamily="2" charset="77"/>
            </a:endParaRPr>
          </a:p>
          <a:p>
            <a:r>
              <a:rPr lang="en-US" dirty="0">
                <a:solidFill>
                  <a:srgbClr val="FFFF00"/>
                </a:solidFill>
                <a:latin typeface="Monaco" pitchFamily="2" charset="77"/>
              </a:rPr>
              <a:t>08/27/2019</a:t>
            </a:r>
          </a:p>
        </p:txBody>
      </p:sp>
    </p:spTree>
    <p:extLst>
      <p:ext uri="{BB962C8B-B14F-4D97-AF65-F5344CB8AC3E}">
        <p14:creationId xmlns:p14="http://schemas.microsoft.com/office/powerpoint/2010/main" val="975250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371273" y="1812318"/>
            <a:ext cx="12339919" cy="3233364"/>
          </a:xfrm>
        </p:spPr>
        <p:txBody>
          <a:bodyPr>
            <a:normAutofit/>
          </a:bodyPr>
          <a:lstStyle/>
          <a:p>
            <a:pPr marL="0" indent="0">
              <a:buNone/>
            </a:pPr>
            <a:r>
              <a:rPr lang="en-US" dirty="0">
                <a:solidFill>
                  <a:srgbClr val="FFFF00"/>
                </a:solidFill>
                <a:latin typeface="Monaco" pitchFamily="2" charset="77"/>
              </a:rPr>
              <a:t>PAC learnability &amp; sample complexity</a:t>
            </a:r>
          </a:p>
          <a:p>
            <a:pPr marL="0" indent="0">
              <a:buNone/>
            </a:pPr>
            <a:r>
              <a:rPr lang="en-US" dirty="0">
                <a:solidFill>
                  <a:srgbClr val="FFFF00"/>
                </a:solidFill>
                <a:latin typeface="Monaco" pitchFamily="2" charset="77"/>
              </a:rPr>
              <a:t>	</a:t>
            </a:r>
          </a:p>
        </p:txBody>
      </p:sp>
      <p:pic>
        <p:nvPicPr>
          <p:cNvPr id="5" name="Picture 4">
            <a:extLst>
              <a:ext uri="{FF2B5EF4-FFF2-40B4-BE49-F238E27FC236}">
                <a16:creationId xmlns:a16="http://schemas.microsoft.com/office/drawing/2014/main" id="{043E3F8D-8ADF-FC4C-8003-785740498EE8}"/>
              </a:ext>
            </a:extLst>
          </p:cNvPr>
          <p:cNvPicPr>
            <a:picLocks noChangeAspect="1"/>
          </p:cNvPicPr>
          <p:nvPr/>
        </p:nvPicPr>
        <p:blipFill>
          <a:blip r:embed="rId4"/>
          <a:stretch>
            <a:fillRect/>
          </a:stretch>
        </p:blipFill>
        <p:spPr>
          <a:xfrm>
            <a:off x="1606550" y="2640012"/>
            <a:ext cx="8978900" cy="2527300"/>
          </a:xfrm>
          <a:prstGeom prst="rect">
            <a:avLst/>
          </a:prstGeom>
        </p:spPr>
      </p:pic>
    </p:spTree>
    <p:extLst>
      <p:ext uri="{BB962C8B-B14F-4D97-AF65-F5344CB8AC3E}">
        <p14:creationId xmlns:p14="http://schemas.microsoft.com/office/powerpoint/2010/main" val="35479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371273" y="1812318"/>
            <a:ext cx="12339919" cy="3233364"/>
          </a:xfrm>
        </p:spPr>
        <p:txBody>
          <a:bodyPr>
            <a:normAutofit/>
          </a:bodyPr>
          <a:lstStyle/>
          <a:p>
            <a:pPr marL="0" indent="0">
              <a:buNone/>
            </a:pPr>
            <a:r>
              <a:rPr lang="en-US" dirty="0">
                <a:solidFill>
                  <a:srgbClr val="FFFF00"/>
                </a:solidFill>
                <a:latin typeface="Monaco" pitchFamily="2" charset="77"/>
              </a:rPr>
              <a:t>	</a:t>
            </a:r>
          </a:p>
        </p:txBody>
      </p:sp>
      <p:pic>
        <p:nvPicPr>
          <p:cNvPr id="4" name="Picture 3">
            <a:extLst>
              <a:ext uri="{FF2B5EF4-FFF2-40B4-BE49-F238E27FC236}">
                <a16:creationId xmlns:a16="http://schemas.microsoft.com/office/drawing/2014/main" id="{1531BD7B-4882-6548-8F76-7E3A36932517}"/>
              </a:ext>
            </a:extLst>
          </p:cNvPr>
          <p:cNvPicPr>
            <a:picLocks noChangeAspect="1"/>
          </p:cNvPicPr>
          <p:nvPr/>
        </p:nvPicPr>
        <p:blipFill>
          <a:blip r:embed="rId4"/>
          <a:stretch>
            <a:fillRect/>
          </a:stretch>
        </p:blipFill>
        <p:spPr>
          <a:xfrm>
            <a:off x="3556000" y="1690688"/>
            <a:ext cx="5080000" cy="3810000"/>
          </a:xfrm>
          <a:prstGeom prst="rect">
            <a:avLst/>
          </a:prstGeom>
        </p:spPr>
      </p:pic>
      <p:sp>
        <p:nvSpPr>
          <p:cNvPr id="6" name="Content Placeholder 2">
            <a:extLst>
              <a:ext uri="{FF2B5EF4-FFF2-40B4-BE49-F238E27FC236}">
                <a16:creationId xmlns:a16="http://schemas.microsoft.com/office/drawing/2014/main" id="{5A4BD288-672D-0047-B392-4E17BB35B74C}"/>
              </a:ext>
            </a:extLst>
          </p:cNvPr>
          <p:cNvSpPr txBox="1">
            <a:spLocks/>
          </p:cNvSpPr>
          <p:nvPr/>
        </p:nvSpPr>
        <p:spPr>
          <a:xfrm>
            <a:off x="1797838" y="5907131"/>
            <a:ext cx="12339919" cy="3233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FF00"/>
                </a:solidFill>
                <a:latin typeface="Monaco" pitchFamily="2" charset="77"/>
              </a:rPr>
              <a:t>Leslie Valiant (Turing Award 2010 Winner) </a:t>
            </a:r>
          </a:p>
          <a:p>
            <a:pPr marL="0" indent="0">
              <a:buFont typeface="Arial" panose="020B0604020202020204" pitchFamily="34" charset="0"/>
              <a:buNone/>
            </a:pPr>
            <a:r>
              <a:rPr lang="en-US" dirty="0">
                <a:solidFill>
                  <a:srgbClr val="FFFF00"/>
                </a:solidFill>
                <a:latin typeface="Monaco" pitchFamily="2" charset="77"/>
              </a:rPr>
              <a:t>	</a:t>
            </a:r>
          </a:p>
        </p:txBody>
      </p:sp>
    </p:spTree>
    <p:extLst>
      <p:ext uri="{BB962C8B-B14F-4D97-AF65-F5344CB8AC3E}">
        <p14:creationId xmlns:p14="http://schemas.microsoft.com/office/powerpoint/2010/main" val="196674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838200" y="3259511"/>
            <a:ext cx="11309685" cy="3233364"/>
          </a:xfrm>
        </p:spPr>
        <p:txBody>
          <a:bodyPr>
            <a:normAutofit/>
          </a:bodyPr>
          <a:lstStyle/>
          <a:p>
            <a:pPr marL="0" indent="0">
              <a:buNone/>
            </a:pPr>
            <a:r>
              <a:rPr lang="en-US" dirty="0">
                <a:solidFill>
                  <a:srgbClr val="FFFF00"/>
                </a:solidFill>
                <a:latin typeface="Monaco" pitchFamily="2" charset="77"/>
              </a:rPr>
              <a:t>Many “good” hypothesis spaces are (agnostic) PAC learnable by ERM</a:t>
            </a:r>
          </a:p>
          <a:p>
            <a:pPr marL="0" indent="0">
              <a:buNone/>
            </a:pPr>
            <a:r>
              <a:rPr lang="en-US" dirty="0">
                <a:solidFill>
                  <a:srgbClr val="FFFF00"/>
                </a:solidFill>
                <a:latin typeface="Monaco" pitchFamily="2" charset="77"/>
              </a:rPr>
              <a:t>	</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BF8E7AAF-0A75-5047-9AF9-676E922955AC}"/>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BF8E7AAF-0A75-5047-9AF9-676E922955AC}"/>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spTree>
    <p:extLst>
      <p:ext uri="{BB962C8B-B14F-4D97-AF65-F5344CB8AC3E}">
        <p14:creationId xmlns:p14="http://schemas.microsoft.com/office/powerpoint/2010/main" val="147884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normAutofit fontScale="90000"/>
          </a:bodyPr>
          <a:lstStyle/>
          <a:p>
            <a:r>
              <a:rPr lang="en-US" dirty="0">
                <a:solidFill>
                  <a:srgbClr val="FFFF00"/>
                </a:solidFill>
                <a:latin typeface="Monaco" pitchFamily="2" charset="77"/>
              </a:rPr>
              <a:t>Example: finite classes are (agnostic) PAC learnable by ERM</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A4F8129-4A97-224A-BDFA-CA38744A73B8}"/>
                  </a:ext>
                </a:extLst>
              </p:cNvPr>
              <p:cNvSpPr txBox="1">
                <a:spLocks/>
              </p:cNvSpPr>
              <p:nvPr/>
            </p:nvSpPr>
            <p:spPr>
              <a:xfrm>
                <a:off x="308811" y="2120522"/>
                <a:ext cx="11883189" cy="455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FF00"/>
                    </a:solidFill>
                    <a:latin typeface="Monaco" pitchFamily="2" charset="77"/>
                  </a:rPr>
                  <a:t>We will prove:</a:t>
                </a:r>
              </a:p>
              <a:p>
                <a:pPr marL="0" indent="0">
                  <a:buFont typeface="Arial" panose="020B0604020202020204" pitchFamily="34" charset="0"/>
                  <a:buNone/>
                </a:pP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If </a:t>
                </a:r>
                <a14:m>
                  <m:oMath xmlns:m="http://schemas.openxmlformats.org/officeDocument/2006/math">
                    <m:r>
                      <a:rPr lang="en-US" b="0" i="0" smtClean="0">
                        <a:solidFill>
                          <a:srgbClr val="FFFF00"/>
                        </a:solidFill>
                        <a:latin typeface="Cambria Math" panose="02040503050406030204" pitchFamily="18" charset="0"/>
                        <a:ea typeface="Cambria Math" panose="02040503050406030204" pitchFamily="18" charset="0"/>
                      </a:rPr>
                      <m:t>0</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rPr>
                      <m:t>𝑙</m:t>
                    </m:r>
                    <m:r>
                      <a:rPr lang="en-US" b="0" i="1" smtClean="0">
                        <a:solidFill>
                          <a:srgbClr val="FFFF00"/>
                        </a:solidFill>
                        <a:latin typeface="Cambria Math" panose="02040503050406030204" pitchFamily="18" charset="0"/>
                        <a:ea typeface="Cambria Math" panose="02040503050406030204" pitchFamily="18" charset="0"/>
                      </a:rPr>
                      <m:t>≤1</m:t>
                    </m:r>
                  </m:oMath>
                </a14:m>
                <a:r>
                  <a:rPr lang="en-US" dirty="0">
                    <a:solidFill>
                      <a:srgbClr val="FFFF00"/>
                    </a:solidFill>
                    <a:latin typeface="Monaco" pitchFamily="2" charset="77"/>
                  </a:rPr>
                  <a:t> and </a:t>
                </a:r>
                <a14:m>
                  <m:oMath xmlns:m="http://schemas.openxmlformats.org/officeDocument/2006/math">
                    <m:d>
                      <m:dPr>
                        <m:begChr m:val="|"/>
                        <m:endChr m:val="|"/>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𝐻</m:t>
                        </m:r>
                      </m:e>
                    </m:d>
                    <m:r>
                      <a:rPr lang="en-US" b="0" i="1" smtClean="0">
                        <a:solidFill>
                          <a:srgbClr val="FFFF00"/>
                        </a:solidFill>
                        <a:latin typeface="Cambria Math" panose="02040503050406030204" pitchFamily="18" charset="0"/>
                      </a:rPr>
                      <m:t>&lt;</m:t>
                    </m:r>
                    <m:r>
                      <a:rPr lang="en-US" b="0" i="1" smtClean="0">
                        <a:solidFill>
                          <a:srgbClr val="FFFF00"/>
                        </a:solidFill>
                        <a:latin typeface="Cambria Math" panose="02040503050406030204" pitchFamily="18" charset="0"/>
                        <a:ea typeface="Cambria Math" panose="02040503050406030204" pitchFamily="18" charset="0"/>
                      </a:rPr>
                      <m:t>∞</m:t>
                    </m:r>
                  </m:oMath>
                </a14:m>
                <a:r>
                  <a:rPr lang="en-US" dirty="0">
                    <a:solidFill>
                      <a:srgbClr val="FFFF00"/>
                    </a:solidFill>
                    <a:latin typeface="Monaco" pitchFamily="2" charset="77"/>
                  </a:rPr>
                  <a:t>, then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 is agnostically PAC 	learnable using the ERM algorithm with sample 	complexity </a:t>
                </a:r>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𝑚</m:t>
                          </m:r>
                        </m:e>
                        <m:sub>
                          <m:r>
                            <a:rPr lang="en-US" b="0" i="1" smtClean="0">
                              <a:solidFill>
                                <a:srgbClr val="FFFF00"/>
                              </a:solidFill>
                              <a:latin typeface="Cambria Math" panose="02040503050406030204" pitchFamily="18" charset="0"/>
                            </a:rPr>
                            <m:t>𝐻</m:t>
                          </m:r>
                        </m:sub>
                      </m:s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ea typeface="Cambria Math" panose="02040503050406030204" pitchFamily="18" charset="0"/>
                            </a:rPr>
                            <m:t>𝜖</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𝛿</m:t>
                          </m:r>
                        </m:e>
                      </m:d>
                      <m:r>
                        <a:rPr lang="en-US" b="0" i="1" smtClean="0">
                          <a:solidFill>
                            <a:srgbClr val="FFFF00"/>
                          </a:solidFill>
                          <a:latin typeface="Cambria Math" panose="02040503050406030204" pitchFamily="18" charset="0"/>
                          <a:ea typeface="Cambria Math" panose="02040503050406030204" pitchFamily="18" charset="0"/>
                        </a:rPr>
                        <m:t>≤</m:t>
                      </m:r>
                      <m:d>
                        <m:dPr>
                          <m:begChr m:val="⌈"/>
                          <m:endChr m:val="⌉"/>
                          <m:ctrlPr>
                            <a:rPr lang="en-US" b="0" i="1" smtClean="0">
                              <a:solidFill>
                                <a:srgbClr val="FFFF00"/>
                              </a:solidFill>
                              <a:latin typeface="Cambria Math" panose="02040503050406030204" pitchFamily="18" charset="0"/>
                              <a:ea typeface="Cambria Math" panose="02040503050406030204" pitchFamily="18" charset="0"/>
                            </a:rPr>
                          </m:ctrlPr>
                        </m:dPr>
                        <m:e>
                          <m:f>
                            <m:fPr>
                              <m:ctrlPr>
                                <a:rPr lang="en-US" b="0" i="1" smtClean="0">
                                  <a:solidFill>
                                    <a:srgbClr val="FFFF00"/>
                                  </a:solidFill>
                                  <a:latin typeface="Cambria Math" panose="02040503050406030204" pitchFamily="18" charset="0"/>
                                  <a:ea typeface="Cambria Math" panose="02040503050406030204" pitchFamily="18" charset="0"/>
                                </a:rPr>
                              </m:ctrlPr>
                            </m:fPr>
                            <m:num>
                              <m:r>
                                <a:rPr lang="en-US" b="0" i="1" smtClean="0">
                                  <a:solidFill>
                                    <a:srgbClr val="FFFF00"/>
                                  </a:solidFill>
                                  <a:latin typeface="Cambria Math" panose="02040503050406030204" pitchFamily="18" charset="0"/>
                                  <a:ea typeface="Cambria Math" panose="02040503050406030204" pitchFamily="18" charset="0"/>
                                </a:rPr>
                                <m:t>2</m:t>
                              </m:r>
                              <m:r>
                                <m:rPr>
                                  <m:sty m:val="p"/>
                                </m:rPr>
                                <a:rPr lang="en-US" b="0" i="0" smtClean="0">
                                  <a:solidFill>
                                    <a:srgbClr val="FFFF00"/>
                                  </a:solidFill>
                                  <a:latin typeface="Cambria Math" panose="02040503050406030204" pitchFamily="18" charset="0"/>
                                  <a:ea typeface="Cambria Math" panose="02040503050406030204" pitchFamily="18" charset="0"/>
                                </a:rPr>
                                <m:t>log</m:t>
                              </m:r>
                              <m:r>
                                <a:rPr lang="en-US" b="0" i="1" smtClean="0">
                                  <a:solidFill>
                                    <a:srgbClr val="FFFF00"/>
                                  </a:solidFill>
                                  <a:latin typeface="Cambria Math" panose="02040503050406030204" pitchFamily="18" charset="0"/>
                                  <a:ea typeface="Cambria Math" panose="02040503050406030204" pitchFamily="18" charset="0"/>
                                </a:rPr>
                                <m:t>⁡(</m:t>
                              </m:r>
                              <m:f>
                                <m:fPr>
                                  <m:ctrlPr>
                                    <a:rPr lang="en-US" b="0" i="1" smtClean="0">
                                      <a:solidFill>
                                        <a:srgbClr val="FFFF00"/>
                                      </a:solidFill>
                                      <a:latin typeface="Cambria Math" panose="02040503050406030204" pitchFamily="18" charset="0"/>
                                      <a:ea typeface="Cambria Math" panose="02040503050406030204" pitchFamily="18" charset="0"/>
                                    </a:rPr>
                                  </m:ctrlPr>
                                </m:fPr>
                                <m:num>
                                  <m:r>
                                    <a:rPr lang="en-US" b="0" i="1" smtClean="0">
                                      <a:solidFill>
                                        <a:srgbClr val="FFFF00"/>
                                      </a:solidFill>
                                      <a:latin typeface="Cambria Math" panose="02040503050406030204" pitchFamily="18" charset="0"/>
                                      <a:ea typeface="Cambria Math" panose="02040503050406030204" pitchFamily="18" charset="0"/>
                                    </a:rPr>
                                    <m:t>2</m:t>
                                  </m:r>
                                  <m:d>
                                    <m:dPr>
                                      <m:begChr m:val="|"/>
                                      <m:endChr m:val="|"/>
                                      <m:ctrlPr>
                                        <a:rPr lang="en-US" b="0" i="1" smtClean="0">
                                          <a:solidFill>
                                            <a:srgbClr val="FFFF00"/>
                                          </a:solidFill>
                                          <a:latin typeface="Cambria Math" panose="02040503050406030204" pitchFamily="18" charset="0"/>
                                          <a:ea typeface="Cambria Math" panose="02040503050406030204" pitchFamily="18" charset="0"/>
                                        </a:rPr>
                                      </m:ctrlPr>
                                    </m:dPr>
                                    <m:e>
                                      <m:r>
                                        <a:rPr lang="en-US" b="0" i="1" smtClean="0">
                                          <a:solidFill>
                                            <a:srgbClr val="FFFF00"/>
                                          </a:solidFill>
                                          <a:latin typeface="Cambria Math" panose="02040503050406030204" pitchFamily="18" charset="0"/>
                                          <a:ea typeface="Cambria Math" panose="02040503050406030204" pitchFamily="18" charset="0"/>
                                        </a:rPr>
                                        <m:t>𝐻</m:t>
                                      </m:r>
                                    </m:e>
                                  </m:d>
                                </m:num>
                                <m:den>
                                  <m:r>
                                    <a:rPr lang="en-US" b="0" i="1" smtClean="0">
                                      <a:solidFill>
                                        <a:srgbClr val="FFFF00"/>
                                      </a:solidFill>
                                      <a:latin typeface="Cambria Math" panose="02040503050406030204" pitchFamily="18" charset="0"/>
                                      <a:ea typeface="Cambria Math" panose="02040503050406030204" pitchFamily="18" charset="0"/>
                                    </a:rPr>
                                    <m:t>𝛿</m:t>
                                  </m:r>
                                </m:den>
                              </m:f>
                              <m:r>
                                <a:rPr lang="en-US" b="0" i="1" smtClean="0">
                                  <a:solidFill>
                                    <a:srgbClr val="FFFF00"/>
                                  </a:solidFill>
                                  <a:latin typeface="Cambria Math" panose="02040503050406030204" pitchFamily="18" charset="0"/>
                                  <a:ea typeface="Cambria Math" panose="02040503050406030204" pitchFamily="18" charset="0"/>
                                </a:rPr>
                                <m:t>)</m:t>
                              </m:r>
                            </m:num>
                            <m:den>
                              <m:sSup>
                                <m:sSupPr>
                                  <m:ctrlPr>
                                    <a:rPr lang="en-US" b="0" i="1" smtClean="0">
                                      <a:solidFill>
                                        <a:srgbClr val="FFFF00"/>
                                      </a:solidFill>
                                      <a:latin typeface="Cambria Math" panose="02040503050406030204" pitchFamily="18" charset="0"/>
                                      <a:ea typeface="Cambria Math" panose="02040503050406030204" pitchFamily="18" charset="0"/>
                                    </a:rPr>
                                  </m:ctrlPr>
                                </m:sSupPr>
                                <m:e>
                                  <m:r>
                                    <a:rPr lang="en-US" b="0" i="1" smtClean="0">
                                      <a:solidFill>
                                        <a:srgbClr val="FFFF00"/>
                                      </a:solidFill>
                                      <a:latin typeface="Cambria Math" panose="02040503050406030204" pitchFamily="18" charset="0"/>
                                      <a:ea typeface="Cambria Math" panose="02040503050406030204" pitchFamily="18" charset="0"/>
                                    </a:rPr>
                                    <m:t>𝜖</m:t>
                                  </m:r>
                                </m:e>
                                <m:sup>
                                  <m:r>
                                    <a:rPr lang="en-US" b="0" i="1" smtClean="0">
                                      <a:solidFill>
                                        <a:srgbClr val="FFFF00"/>
                                      </a:solidFill>
                                      <a:latin typeface="Cambria Math" panose="02040503050406030204" pitchFamily="18" charset="0"/>
                                      <a:ea typeface="Cambria Math" panose="02040503050406030204" pitchFamily="18" charset="0"/>
                                    </a:rPr>
                                    <m:t>2</m:t>
                                  </m:r>
                                </m:sup>
                              </m:sSup>
                            </m:den>
                          </m:f>
                        </m:e>
                      </m:d>
                    </m:oMath>
                  </m:oMathPara>
                </a14:m>
                <a:endParaRPr lang="en-US" dirty="0">
                  <a:solidFill>
                    <a:srgbClr val="FFFF00"/>
                  </a:solidFill>
                  <a:latin typeface="Monaco" pitchFamily="2" charset="77"/>
                </a:endParaRPr>
              </a:p>
              <a:p>
                <a:pPr marL="0" indent="0">
                  <a:buFont typeface="Arial" panose="020B0604020202020204" pitchFamily="34" charset="0"/>
                  <a:buNone/>
                </a:pPr>
                <a:r>
                  <a:rPr lang="en-US" dirty="0">
                    <a:solidFill>
                      <a:srgbClr val="FFFF00"/>
                    </a:solidFill>
                    <a:latin typeface="Monaco" pitchFamily="2" charset="77"/>
                  </a:rPr>
                  <a:t>	</a:t>
                </a:r>
              </a:p>
            </p:txBody>
          </p:sp>
        </mc:Choice>
        <mc:Fallback xmlns="">
          <p:sp>
            <p:nvSpPr>
              <p:cNvPr id="6" name="Content Placeholder 2">
                <a:extLst>
                  <a:ext uri="{FF2B5EF4-FFF2-40B4-BE49-F238E27FC236}">
                    <a16:creationId xmlns:a16="http://schemas.microsoft.com/office/drawing/2014/main" id="{4A4F8129-4A97-224A-BDFA-CA38744A73B8}"/>
                  </a:ext>
                </a:extLst>
              </p:cNvPr>
              <p:cNvSpPr txBox="1">
                <a:spLocks noRot="1" noChangeAspect="1" noMove="1" noResize="1" noEditPoints="1" noAdjustHandles="1" noChangeArrowheads="1" noChangeShapeType="1" noTextEdit="1"/>
              </p:cNvSpPr>
              <p:nvPr/>
            </p:nvSpPr>
            <p:spPr>
              <a:xfrm>
                <a:off x="308811" y="2120522"/>
                <a:ext cx="11883189" cy="4552994"/>
              </a:xfrm>
              <a:prstGeom prst="rect">
                <a:avLst/>
              </a:prstGeom>
              <a:blipFill>
                <a:blip r:embed="rId3"/>
                <a:stretch>
                  <a:fillRect l="-1068" t="-2228"/>
                </a:stretch>
              </a:blipFill>
            </p:spPr>
            <p:txBody>
              <a:bodyPr/>
              <a:lstStyle/>
              <a:p>
                <a:r>
                  <a:rPr lang="en-US">
                    <a:noFill/>
                  </a:rPr>
                  <a:t> </a:t>
                </a:r>
              </a:p>
            </p:txBody>
          </p:sp>
        </mc:Fallback>
      </mc:AlternateContent>
    </p:spTree>
    <p:extLst>
      <p:ext uri="{BB962C8B-B14F-4D97-AF65-F5344CB8AC3E}">
        <p14:creationId xmlns:p14="http://schemas.microsoft.com/office/powerpoint/2010/main" val="2504286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normAutofit fontScale="90000"/>
          </a:bodyPr>
          <a:lstStyle/>
          <a:p>
            <a:r>
              <a:rPr lang="en-US" dirty="0">
                <a:solidFill>
                  <a:srgbClr val="FFFF00"/>
                </a:solidFill>
                <a:latin typeface="Monaco" pitchFamily="2" charset="77"/>
              </a:rPr>
              <a:t>Example: finite classes are (agnostic) PAC learnable by ERM</a:t>
            </a:r>
          </a:p>
        </p:txBody>
      </p:sp>
      <p:pic>
        <p:nvPicPr>
          <p:cNvPr id="3" name="Picture 2">
            <a:extLst>
              <a:ext uri="{FF2B5EF4-FFF2-40B4-BE49-F238E27FC236}">
                <a16:creationId xmlns:a16="http://schemas.microsoft.com/office/drawing/2014/main" id="{542AC41B-900E-FA44-B589-1B77E52BA82C}"/>
              </a:ext>
            </a:extLst>
          </p:cNvPr>
          <p:cNvPicPr>
            <a:picLocks noChangeAspect="1"/>
          </p:cNvPicPr>
          <p:nvPr/>
        </p:nvPicPr>
        <p:blipFill>
          <a:blip r:embed="rId3"/>
          <a:stretch>
            <a:fillRect/>
          </a:stretch>
        </p:blipFill>
        <p:spPr>
          <a:xfrm>
            <a:off x="1263650" y="2489200"/>
            <a:ext cx="9664700" cy="1244600"/>
          </a:xfrm>
          <a:prstGeom prst="rect">
            <a:avLst/>
          </a:prstGeom>
        </p:spPr>
      </p:pic>
      <p:pic>
        <p:nvPicPr>
          <p:cNvPr id="4" name="Picture 3">
            <a:extLst>
              <a:ext uri="{FF2B5EF4-FFF2-40B4-BE49-F238E27FC236}">
                <a16:creationId xmlns:a16="http://schemas.microsoft.com/office/drawing/2014/main" id="{0046DB3D-BC4A-9D4D-BD40-AE089E4E505C}"/>
              </a:ext>
            </a:extLst>
          </p:cNvPr>
          <p:cNvPicPr>
            <a:picLocks noChangeAspect="1"/>
          </p:cNvPicPr>
          <p:nvPr/>
        </p:nvPicPr>
        <p:blipFill>
          <a:blip r:embed="rId4"/>
          <a:stretch>
            <a:fillRect/>
          </a:stretch>
        </p:blipFill>
        <p:spPr>
          <a:xfrm>
            <a:off x="1263650" y="3733800"/>
            <a:ext cx="9664700" cy="1728543"/>
          </a:xfrm>
          <a:prstGeom prst="rect">
            <a:avLst/>
          </a:prstGeom>
        </p:spPr>
      </p:pic>
    </p:spTree>
    <p:extLst>
      <p:ext uri="{BB962C8B-B14F-4D97-AF65-F5344CB8AC3E}">
        <p14:creationId xmlns:p14="http://schemas.microsoft.com/office/powerpoint/2010/main" val="26723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normAutofit fontScale="90000"/>
          </a:bodyPr>
          <a:lstStyle/>
          <a:p>
            <a:r>
              <a:rPr lang="en-US" dirty="0">
                <a:solidFill>
                  <a:srgbClr val="FFFF00"/>
                </a:solidFill>
                <a:latin typeface="Monaco" pitchFamily="2" charset="77"/>
              </a:rPr>
              <a:t>Example: finite classes are (agnostic) PAC learnable by ERM</a:t>
            </a:r>
          </a:p>
        </p:txBody>
      </p:sp>
      <p:pic>
        <p:nvPicPr>
          <p:cNvPr id="5" name="Picture 4">
            <a:extLst>
              <a:ext uri="{FF2B5EF4-FFF2-40B4-BE49-F238E27FC236}">
                <a16:creationId xmlns:a16="http://schemas.microsoft.com/office/drawing/2014/main" id="{F9A0B532-DD7E-3D44-88F6-07C15E46552E}"/>
              </a:ext>
            </a:extLst>
          </p:cNvPr>
          <p:cNvPicPr>
            <a:picLocks noChangeAspect="1"/>
          </p:cNvPicPr>
          <p:nvPr/>
        </p:nvPicPr>
        <p:blipFill>
          <a:blip r:embed="rId3"/>
          <a:stretch>
            <a:fillRect/>
          </a:stretch>
        </p:blipFill>
        <p:spPr>
          <a:xfrm>
            <a:off x="1250950" y="2546350"/>
            <a:ext cx="9690100" cy="1765300"/>
          </a:xfrm>
          <a:prstGeom prst="rect">
            <a:avLst/>
          </a:prstGeom>
        </p:spPr>
      </p:pic>
      <p:pic>
        <p:nvPicPr>
          <p:cNvPr id="6" name="Picture 5">
            <a:extLst>
              <a:ext uri="{FF2B5EF4-FFF2-40B4-BE49-F238E27FC236}">
                <a16:creationId xmlns:a16="http://schemas.microsoft.com/office/drawing/2014/main" id="{1BD96978-F279-8845-861C-BFF740C85588}"/>
              </a:ext>
            </a:extLst>
          </p:cNvPr>
          <p:cNvPicPr>
            <a:picLocks noChangeAspect="1"/>
          </p:cNvPicPr>
          <p:nvPr/>
        </p:nvPicPr>
        <p:blipFill>
          <a:blip r:embed="rId4"/>
          <a:stretch>
            <a:fillRect/>
          </a:stretch>
        </p:blipFill>
        <p:spPr>
          <a:xfrm>
            <a:off x="1250950" y="4311650"/>
            <a:ext cx="9690100" cy="1411550"/>
          </a:xfrm>
          <a:prstGeom prst="rect">
            <a:avLst/>
          </a:prstGeom>
        </p:spPr>
      </p:pic>
    </p:spTree>
    <p:extLst>
      <p:ext uri="{BB962C8B-B14F-4D97-AF65-F5344CB8AC3E}">
        <p14:creationId xmlns:p14="http://schemas.microsoft.com/office/powerpoint/2010/main" val="1258280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normAutofit fontScale="90000"/>
          </a:bodyPr>
          <a:lstStyle/>
          <a:p>
            <a:r>
              <a:rPr lang="en-US" dirty="0">
                <a:solidFill>
                  <a:srgbClr val="FFFF00"/>
                </a:solidFill>
                <a:latin typeface="Monaco" pitchFamily="2" charset="77"/>
              </a:rPr>
              <a:t>Example: finite classes are (agnostic) PAC learnable by ERM</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4A4F8129-4A97-224A-BDFA-CA38744A73B8}"/>
                  </a:ext>
                </a:extLst>
              </p:cNvPr>
              <p:cNvSpPr txBox="1">
                <a:spLocks/>
              </p:cNvSpPr>
              <p:nvPr/>
            </p:nvSpPr>
            <p:spPr>
              <a:xfrm>
                <a:off x="308811" y="2120522"/>
                <a:ext cx="11883189" cy="4552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FF00"/>
                    </a:solidFill>
                    <a:latin typeface="Monaco" pitchFamily="2" charset="77"/>
                  </a:rPr>
                  <a:t>We now only need to show:</a:t>
                </a:r>
              </a:p>
              <a:p>
                <a:pPr marL="0" indent="0">
                  <a:buFont typeface="Arial" panose="020B0604020202020204" pitchFamily="34" charset="0"/>
                  <a:buNone/>
                </a:pP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uniform convergence holds for a finite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a:p>
                <a:pPr marL="0" indent="0">
                  <a:buFont typeface="Arial" panose="020B0604020202020204" pitchFamily="34" charset="0"/>
                  <a:buNone/>
                </a:pPr>
                <a:r>
                  <a:rPr lang="en-US" dirty="0">
                    <a:solidFill>
                      <a:srgbClr val="FFFF00"/>
                    </a:solidFill>
                    <a:latin typeface="Monaco" pitchFamily="2" charset="77"/>
                  </a:rPr>
                  <a:t>	</a:t>
                </a:r>
              </a:p>
            </p:txBody>
          </p:sp>
        </mc:Choice>
        <mc:Fallback xmlns="">
          <p:sp>
            <p:nvSpPr>
              <p:cNvPr id="6" name="Content Placeholder 2">
                <a:extLst>
                  <a:ext uri="{FF2B5EF4-FFF2-40B4-BE49-F238E27FC236}">
                    <a16:creationId xmlns:a16="http://schemas.microsoft.com/office/drawing/2014/main" id="{4A4F8129-4A97-224A-BDFA-CA38744A73B8}"/>
                  </a:ext>
                </a:extLst>
              </p:cNvPr>
              <p:cNvSpPr txBox="1">
                <a:spLocks noRot="1" noChangeAspect="1" noMove="1" noResize="1" noEditPoints="1" noAdjustHandles="1" noChangeArrowheads="1" noChangeShapeType="1" noTextEdit="1"/>
              </p:cNvSpPr>
              <p:nvPr/>
            </p:nvSpPr>
            <p:spPr>
              <a:xfrm>
                <a:off x="308811" y="2120522"/>
                <a:ext cx="11883189" cy="4552994"/>
              </a:xfrm>
              <a:prstGeom prst="rect">
                <a:avLst/>
              </a:prstGeom>
              <a:blipFill>
                <a:blip r:embed="rId3"/>
                <a:stretch>
                  <a:fillRect l="-1068" t="-2228"/>
                </a:stretch>
              </a:blipFill>
            </p:spPr>
            <p:txBody>
              <a:bodyPr/>
              <a:lstStyle/>
              <a:p>
                <a:r>
                  <a:rPr lang="en-US">
                    <a:noFill/>
                  </a:rPr>
                  <a:t> </a:t>
                </a:r>
              </a:p>
            </p:txBody>
          </p:sp>
        </mc:Fallback>
      </mc:AlternateContent>
    </p:spTree>
    <p:extLst>
      <p:ext uri="{BB962C8B-B14F-4D97-AF65-F5344CB8AC3E}">
        <p14:creationId xmlns:p14="http://schemas.microsoft.com/office/powerpoint/2010/main" val="2735972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normAutofit fontScale="90000"/>
          </a:bodyPr>
          <a:lstStyle/>
          <a:p>
            <a:r>
              <a:rPr lang="en-US" dirty="0">
                <a:solidFill>
                  <a:srgbClr val="FFFF00"/>
                </a:solidFill>
                <a:latin typeface="Monaco" pitchFamily="2" charset="77"/>
              </a:rPr>
              <a:t>Example: finite classes are (agnostic) PAC learnable by ERM</a:t>
            </a:r>
          </a:p>
        </p:txBody>
      </p:sp>
      <p:pic>
        <p:nvPicPr>
          <p:cNvPr id="3" name="Picture 2">
            <a:extLst>
              <a:ext uri="{FF2B5EF4-FFF2-40B4-BE49-F238E27FC236}">
                <a16:creationId xmlns:a16="http://schemas.microsoft.com/office/drawing/2014/main" id="{74158725-054A-1647-8AE5-936FDF4E5F54}"/>
              </a:ext>
            </a:extLst>
          </p:cNvPr>
          <p:cNvPicPr>
            <a:picLocks noChangeAspect="1"/>
          </p:cNvPicPr>
          <p:nvPr/>
        </p:nvPicPr>
        <p:blipFill>
          <a:blip r:embed="rId3"/>
          <a:stretch>
            <a:fillRect/>
          </a:stretch>
        </p:blipFill>
        <p:spPr>
          <a:xfrm>
            <a:off x="1244600" y="2381250"/>
            <a:ext cx="9702800" cy="2095500"/>
          </a:xfrm>
          <a:prstGeom prst="rect">
            <a:avLst/>
          </a:prstGeom>
        </p:spPr>
      </p:pic>
    </p:spTree>
    <p:extLst>
      <p:ext uri="{BB962C8B-B14F-4D97-AF65-F5344CB8AC3E}">
        <p14:creationId xmlns:p14="http://schemas.microsoft.com/office/powerpoint/2010/main" val="2781388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838200" y="3259511"/>
            <a:ext cx="11309685" cy="3233364"/>
          </a:xfrm>
        </p:spPr>
        <p:txBody>
          <a:bodyPr>
            <a:normAutofit/>
          </a:bodyPr>
          <a:lstStyle/>
          <a:p>
            <a:pPr marL="0" indent="0">
              <a:buNone/>
            </a:pPr>
            <a:r>
              <a:rPr lang="en-US" dirty="0">
                <a:solidFill>
                  <a:srgbClr val="FFFF00"/>
                </a:solidFill>
                <a:latin typeface="Monaco" pitchFamily="2" charset="77"/>
              </a:rPr>
              <a:t>What are some other “good” hypothesis spaces?</a:t>
            </a:r>
          </a:p>
          <a:p>
            <a:pPr marL="0" indent="0">
              <a:buNone/>
            </a:pPr>
            <a:r>
              <a:rPr lang="en-US" dirty="0">
                <a:solidFill>
                  <a:srgbClr val="FFFF00"/>
                </a:solidFill>
                <a:latin typeface="Monaco" pitchFamily="2" charset="77"/>
              </a:rPr>
              <a:t>	</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spTree>
    <p:extLst>
      <p:ext uri="{BB962C8B-B14F-4D97-AF65-F5344CB8AC3E}">
        <p14:creationId xmlns:p14="http://schemas.microsoft.com/office/powerpoint/2010/main" val="2382669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441157" y="1812318"/>
            <a:ext cx="11309685" cy="3233364"/>
          </a:xfrm>
        </p:spPr>
        <p:txBody>
          <a:bodyPr>
            <a:normAutofit/>
          </a:bodyPr>
          <a:lstStyle/>
          <a:p>
            <a:pPr marL="0" indent="0">
              <a:buNone/>
            </a:pPr>
            <a:r>
              <a:rPr lang="en-US" dirty="0">
                <a:solidFill>
                  <a:srgbClr val="FFFF00"/>
                </a:solidFill>
                <a:latin typeface="Monaco" pitchFamily="2" charset="77"/>
              </a:rPr>
              <a:t>The VC dimension</a:t>
            </a:r>
          </a:p>
          <a:p>
            <a:pPr marL="0" indent="0">
              <a:buNone/>
            </a:pPr>
            <a:r>
              <a:rPr lang="en-US" dirty="0">
                <a:solidFill>
                  <a:srgbClr val="FFFF00"/>
                </a:solidFill>
                <a:latin typeface="Monaco" pitchFamily="2" charset="77"/>
              </a:rPr>
              <a:t>	</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E24FFD9D-B237-1846-A5F7-0647AA793731}"/>
              </a:ext>
            </a:extLst>
          </p:cNvPr>
          <p:cNvPicPr>
            <a:picLocks noChangeAspect="1"/>
          </p:cNvPicPr>
          <p:nvPr/>
        </p:nvPicPr>
        <p:blipFill>
          <a:blip r:embed="rId4"/>
          <a:stretch>
            <a:fillRect/>
          </a:stretch>
        </p:blipFill>
        <p:spPr>
          <a:xfrm>
            <a:off x="1263649" y="2517775"/>
            <a:ext cx="9664700" cy="3975100"/>
          </a:xfrm>
          <a:prstGeom prst="rect">
            <a:avLst/>
          </a:prstGeom>
        </p:spPr>
      </p:pic>
    </p:spTree>
    <p:extLst>
      <p:ext uri="{BB962C8B-B14F-4D97-AF65-F5344CB8AC3E}">
        <p14:creationId xmlns:p14="http://schemas.microsoft.com/office/powerpoint/2010/main" val="105022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p:txBody>
          <a:bodyPr/>
          <a:lstStyle/>
          <a:p>
            <a:r>
              <a:rPr lang="en-US" dirty="0">
                <a:solidFill>
                  <a:srgbClr val="FFFF00"/>
                </a:solidFill>
                <a:latin typeface="Monaco" pitchFamily="2" charset="77"/>
              </a:rPr>
              <a:t>About me</a:t>
            </a:r>
          </a:p>
        </p:txBody>
      </p:sp>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633334" y="1960536"/>
            <a:ext cx="11558666" cy="4351338"/>
          </a:xfrm>
        </p:spPr>
        <p:txBody>
          <a:bodyPr/>
          <a:lstStyle/>
          <a:p>
            <a:r>
              <a:rPr lang="en-US" dirty="0" err="1">
                <a:solidFill>
                  <a:srgbClr val="FFFF00"/>
                </a:solidFill>
                <a:latin typeface="Monaco" pitchFamily="2" charset="77"/>
              </a:rPr>
              <a:t>Shiyu</a:t>
            </a:r>
            <a:r>
              <a:rPr lang="en-US" dirty="0">
                <a:solidFill>
                  <a:srgbClr val="FFFF00"/>
                </a:solidFill>
                <a:latin typeface="Monaco" pitchFamily="2" charset="77"/>
              </a:rPr>
              <a:t> </a:t>
            </a:r>
            <a:r>
              <a:rPr lang="en-US" dirty="0" err="1">
                <a:solidFill>
                  <a:srgbClr val="FFFF00"/>
                </a:solidFill>
                <a:latin typeface="Monaco" pitchFamily="2" charset="77"/>
              </a:rPr>
              <a:t>Duan</a:t>
            </a:r>
            <a:r>
              <a:rPr lang="en-US" dirty="0">
                <a:solidFill>
                  <a:srgbClr val="FFFF00"/>
                </a:solidFill>
                <a:latin typeface="Monaco" pitchFamily="2" charset="77"/>
              </a:rPr>
              <a:t> (</a:t>
            </a:r>
            <a:r>
              <a:rPr lang="zh-CN" altLang="en-US" dirty="0">
                <a:solidFill>
                  <a:srgbClr val="FFFF00"/>
                </a:solidFill>
                <a:latin typeface="Monaco" pitchFamily="2" charset="77"/>
              </a:rPr>
              <a:t>段施宇</a:t>
            </a:r>
            <a:r>
              <a:rPr lang="en-US" altLang="zh-CN" dirty="0">
                <a:solidFill>
                  <a:srgbClr val="FFFF00"/>
                </a:solidFill>
                <a:latin typeface="Monaco" pitchFamily="2" charset="77"/>
              </a:rPr>
              <a:t>)</a:t>
            </a:r>
            <a:r>
              <a:rPr lang="en-US" dirty="0">
                <a:solidFill>
                  <a:srgbClr val="FFFF00"/>
                </a:solidFill>
                <a:latin typeface="Monaco" pitchFamily="2" charset="77"/>
              </a:rPr>
              <a:t>, or Michael</a:t>
            </a:r>
          </a:p>
          <a:p>
            <a:r>
              <a:rPr lang="en-US" dirty="0">
                <a:solidFill>
                  <a:srgbClr val="FFFF00"/>
                </a:solidFill>
                <a:latin typeface="Monaco" pitchFamily="2" charset="77"/>
              </a:rPr>
              <a:t>🇨🇳</a:t>
            </a:r>
          </a:p>
          <a:p>
            <a:r>
              <a:rPr lang="en-US" dirty="0">
                <a:solidFill>
                  <a:srgbClr val="FFFF00"/>
                </a:solidFill>
                <a:latin typeface="Monaco" pitchFamily="2" charset="77"/>
              </a:rPr>
              <a:t>Starting my 3</a:t>
            </a:r>
            <a:r>
              <a:rPr lang="en-US" baseline="30000" dirty="0">
                <a:solidFill>
                  <a:srgbClr val="FFFF00"/>
                </a:solidFill>
                <a:latin typeface="Monaco" pitchFamily="2" charset="77"/>
              </a:rPr>
              <a:t>rd</a:t>
            </a:r>
            <a:r>
              <a:rPr lang="en-US" dirty="0">
                <a:solidFill>
                  <a:srgbClr val="FFFF00"/>
                </a:solidFill>
                <a:latin typeface="Monaco" pitchFamily="2" charset="77"/>
              </a:rPr>
              <a:t> year as a PhD student</a:t>
            </a:r>
          </a:p>
          <a:p>
            <a:r>
              <a:rPr lang="en-US" dirty="0">
                <a:solidFill>
                  <a:srgbClr val="FFFF00"/>
                </a:solidFill>
                <a:latin typeface="Monaco" pitchFamily="2" charset="77"/>
              </a:rPr>
              <a:t>Research Interests: kernel method for deep learning; machine learning security; computer vision</a:t>
            </a:r>
          </a:p>
          <a:p>
            <a:r>
              <a:rPr lang="en-US" dirty="0">
                <a:solidFill>
                  <a:srgbClr val="FFFF00"/>
                </a:solidFill>
                <a:latin typeface="Monaco" pitchFamily="2" charset="77"/>
              </a:rPr>
              <a:t>Contact: </a:t>
            </a:r>
            <a:r>
              <a:rPr lang="en-US" dirty="0">
                <a:solidFill>
                  <a:srgbClr val="FFFF00"/>
                </a:solidFill>
                <a:latin typeface="Monaco" pitchFamily="2" charset="77"/>
                <a:hlinkClick r:id="rId3"/>
              </a:rPr>
              <a:t>michaelshiyu@ufl.edu</a:t>
            </a:r>
            <a:endParaRPr lang="en-US" dirty="0">
              <a:solidFill>
                <a:srgbClr val="FFFF00"/>
              </a:solidFill>
              <a:latin typeface="Monaco" pitchFamily="2" charset="77"/>
            </a:endParaRPr>
          </a:p>
          <a:p>
            <a:r>
              <a:rPr lang="en-US" dirty="0">
                <a:solidFill>
                  <a:srgbClr val="FFFF00"/>
                </a:solidFill>
                <a:latin typeface="Monaco" pitchFamily="2" charset="77"/>
              </a:rPr>
              <a:t>Office hour: Wed. 14:00-16:00, NEB 454</a:t>
            </a:r>
          </a:p>
        </p:txBody>
      </p:sp>
    </p:spTree>
    <p:extLst>
      <p:ext uri="{BB962C8B-B14F-4D97-AF65-F5344CB8AC3E}">
        <p14:creationId xmlns:p14="http://schemas.microsoft.com/office/powerpoint/2010/main" val="2074890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441157" y="1812318"/>
            <a:ext cx="11309685" cy="3233364"/>
          </a:xfrm>
        </p:spPr>
        <p:txBody>
          <a:bodyPr>
            <a:normAutofit/>
          </a:bodyPr>
          <a:lstStyle/>
          <a:p>
            <a:pPr marL="0" indent="0">
              <a:buNone/>
            </a:pPr>
            <a:r>
              <a:rPr lang="en-US" dirty="0">
                <a:solidFill>
                  <a:srgbClr val="FFFF00"/>
                </a:solidFill>
                <a:latin typeface="Monaco" pitchFamily="2" charset="77"/>
              </a:rPr>
              <a:t>The VC dimension</a:t>
            </a:r>
          </a:p>
          <a:p>
            <a:pPr marL="0" indent="0">
              <a:buNone/>
            </a:pPr>
            <a:r>
              <a:rPr lang="en-US" dirty="0">
                <a:solidFill>
                  <a:srgbClr val="FFFF00"/>
                </a:solidFill>
                <a:latin typeface="Monaco" pitchFamily="2" charset="77"/>
              </a:rPr>
              <a:t>	</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87B3E1D-6484-C349-8B1E-CE3BC040051D}"/>
              </a:ext>
            </a:extLst>
          </p:cNvPr>
          <p:cNvPicPr>
            <a:picLocks noChangeAspect="1"/>
          </p:cNvPicPr>
          <p:nvPr/>
        </p:nvPicPr>
        <p:blipFill>
          <a:blip r:embed="rId4"/>
          <a:stretch>
            <a:fillRect/>
          </a:stretch>
        </p:blipFill>
        <p:spPr>
          <a:xfrm>
            <a:off x="1250950" y="2876550"/>
            <a:ext cx="9690100" cy="1104900"/>
          </a:xfrm>
          <a:prstGeom prst="rect">
            <a:avLst/>
          </a:prstGeom>
        </p:spPr>
      </p:pic>
    </p:spTree>
    <p:extLst>
      <p:ext uri="{BB962C8B-B14F-4D97-AF65-F5344CB8AC3E}">
        <p14:creationId xmlns:p14="http://schemas.microsoft.com/office/powerpoint/2010/main" val="3614692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1310586" y="6155990"/>
            <a:ext cx="11309685" cy="3233364"/>
          </a:xfrm>
        </p:spPr>
        <p:txBody>
          <a:bodyPr>
            <a:normAutofit/>
          </a:bodyPr>
          <a:lstStyle/>
          <a:p>
            <a:pPr marL="0" indent="0">
              <a:buNone/>
            </a:pPr>
            <a:r>
              <a:rPr lang="en-US" dirty="0">
                <a:solidFill>
                  <a:srgbClr val="FFFF00"/>
                </a:solidFill>
                <a:latin typeface="Monaco" pitchFamily="2" charset="77"/>
              </a:rPr>
              <a:t>Alexey </a:t>
            </a:r>
            <a:r>
              <a:rPr lang="en-US" dirty="0" err="1">
                <a:solidFill>
                  <a:srgbClr val="FFFF00"/>
                </a:solidFill>
                <a:latin typeface="Monaco" pitchFamily="2" charset="77"/>
              </a:rPr>
              <a:t>Yakovlevich</a:t>
            </a:r>
            <a:r>
              <a:rPr lang="en-US" dirty="0">
                <a:solidFill>
                  <a:srgbClr val="FFFF00"/>
                </a:solidFill>
                <a:latin typeface="Monaco" pitchFamily="2" charset="77"/>
              </a:rPr>
              <a:t> </a:t>
            </a:r>
            <a:r>
              <a:rPr lang="en-US" dirty="0" err="1">
                <a:solidFill>
                  <a:srgbClr val="FFFF00"/>
                </a:solidFill>
                <a:latin typeface="Monaco" pitchFamily="2" charset="77"/>
              </a:rPr>
              <a:t>Chervonenkis</a:t>
            </a:r>
            <a:r>
              <a:rPr lang="en-US" dirty="0">
                <a:solidFill>
                  <a:srgbClr val="FFFF00"/>
                </a:solidFill>
                <a:latin typeface="Monaco" pitchFamily="2" charset="77"/>
              </a:rPr>
              <a:t> (1938 – 2014) 	</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1EECE66-5FF0-9D48-AAAF-0BA060A1EBA7}"/>
              </a:ext>
            </a:extLst>
          </p:cNvPr>
          <p:cNvPicPr>
            <a:picLocks noChangeAspect="1"/>
          </p:cNvPicPr>
          <p:nvPr/>
        </p:nvPicPr>
        <p:blipFill>
          <a:blip r:embed="rId4"/>
          <a:stretch>
            <a:fillRect/>
          </a:stretch>
        </p:blipFill>
        <p:spPr>
          <a:xfrm>
            <a:off x="4293703" y="1690688"/>
            <a:ext cx="3255065" cy="4201800"/>
          </a:xfrm>
          <a:prstGeom prst="rect">
            <a:avLst/>
          </a:prstGeom>
        </p:spPr>
      </p:pic>
    </p:spTree>
    <p:extLst>
      <p:ext uri="{BB962C8B-B14F-4D97-AF65-F5344CB8AC3E}">
        <p14:creationId xmlns:p14="http://schemas.microsoft.com/office/powerpoint/2010/main" val="2660603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1310586" y="6129485"/>
            <a:ext cx="11309685" cy="3233364"/>
          </a:xfrm>
        </p:spPr>
        <p:txBody>
          <a:bodyPr>
            <a:normAutofit/>
          </a:bodyPr>
          <a:lstStyle/>
          <a:p>
            <a:pPr marL="0" indent="0">
              <a:buNone/>
            </a:pPr>
            <a:r>
              <a:rPr lang="en-US" dirty="0">
                <a:solidFill>
                  <a:srgbClr val="FFFF00"/>
                </a:solidFill>
                <a:latin typeface="Monaco" pitchFamily="2" charset="77"/>
              </a:rPr>
              <a:t>Vladimir </a:t>
            </a:r>
            <a:r>
              <a:rPr lang="en-US" dirty="0" err="1">
                <a:solidFill>
                  <a:srgbClr val="FFFF00"/>
                </a:solidFill>
                <a:latin typeface="Monaco" pitchFamily="2" charset="77"/>
              </a:rPr>
              <a:t>Vapnik</a:t>
            </a:r>
            <a:r>
              <a:rPr lang="en-US" dirty="0">
                <a:solidFill>
                  <a:srgbClr val="FFFF00"/>
                </a:solidFill>
                <a:latin typeface="Monaco" pitchFamily="2" charset="77"/>
              </a:rPr>
              <a:t> (left) and some random dude	</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85AE544-51CD-0E48-A5AD-084AD2860C16}"/>
              </a:ext>
            </a:extLst>
          </p:cNvPr>
          <p:cNvPicPr>
            <a:picLocks noChangeAspect="1"/>
          </p:cNvPicPr>
          <p:nvPr/>
        </p:nvPicPr>
        <p:blipFill>
          <a:blip r:embed="rId4"/>
          <a:stretch>
            <a:fillRect/>
          </a:stretch>
        </p:blipFill>
        <p:spPr>
          <a:xfrm>
            <a:off x="4272196" y="1552073"/>
            <a:ext cx="3312825" cy="4417100"/>
          </a:xfrm>
          <a:prstGeom prst="rect">
            <a:avLst/>
          </a:prstGeom>
        </p:spPr>
      </p:pic>
    </p:spTree>
    <p:extLst>
      <p:ext uri="{BB962C8B-B14F-4D97-AF65-F5344CB8AC3E}">
        <p14:creationId xmlns:p14="http://schemas.microsoft.com/office/powerpoint/2010/main" val="2295848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64565C3-3B51-CD48-A770-0A4A0464FBC0}"/>
              </a:ext>
            </a:extLst>
          </p:cNvPr>
          <p:cNvPicPr>
            <a:picLocks noChangeAspect="1"/>
          </p:cNvPicPr>
          <p:nvPr/>
        </p:nvPicPr>
        <p:blipFill>
          <a:blip r:embed="rId4"/>
          <a:stretch>
            <a:fillRect/>
          </a:stretch>
        </p:blipFill>
        <p:spPr>
          <a:xfrm>
            <a:off x="3530587" y="1397105"/>
            <a:ext cx="5130825" cy="4892374"/>
          </a:xfrm>
          <a:prstGeom prst="rect">
            <a:avLst/>
          </a:prstGeom>
        </p:spPr>
      </p:pic>
      <p:sp>
        <p:nvSpPr>
          <p:cNvPr id="4" name="Content Placeholder 2">
            <a:extLst>
              <a:ext uri="{FF2B5EF4-FFF2-40B4-BE49-F238E27FC236}">
                <a16:creationId xmlns:a16="http://schemas.microsoft.com/office/drawing/2014/main" id="{5D344747-64FB-5448-BD39-B3F467EA5EB3}"/>
              </a:ext>
            </a:extLst>
          </p:cNvPr>
          <p:cNvSpPr>
            <a:spLocks noGrp="1"/>
          </p:cNvSpPr>
          <p:nvPr>
            <p:ph idx="1"/>
          </p:nvPr>
        </p:nvSpPr>
        <p:spPr>
          <a:xfrm>
            <a:off x="4675611" y="6289479"/>
            <a:ext cx="11309685" cy="3233364"/>
          </a:xfrm>
        </p:spPr>
        <p:txBody>
          <a:bodyPr>
            <a:normAutofit/>
          </a:bodyPr>
          <a:lstStyle/>
          <a:p>
            <a:pPr marL="0" indent="0">
              <a:buNone/>
            </a:pPr>
            <a:r>
              <a:rPr lang="en-US" dirty="0">
                <a:solidFill>
                  <a:srgbClr val="FFFF00"/>
                </a:solidFill>
                <a:latin typeface="Monaco" pitchFamily="2" charset="77"/>
              </a:rPr>
              <a:t>The 1995 bet	</a:t>
            </a:r>
          </a:p>
        </p:txBody>
      </p:sp>
    </p:spTree>
    <p:extLst>
      <p:ext uri="{BB962C8B-B14F-4D97-AF65-F5344CB8AC3E}">
        <p14:creationId xmlns:p14="http://schemas.microsoft.com/office/powerpoint/2010/main" val="3594056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441157" y="1812318"/>
                <a:ext cx="11309685" cy="4347850"/>
              </a:xfrm>
            </p:spPr>
            <p:txBody>
              <a:bodyPr>
                <a:normAutofit/>
              </a:bodyPr>
              <a:lstStyle/>
              <a:p>
                <a:pPr marL="0" indent="0">
                  <a:buNone/>
                </a:pPr>
                <a:r>
                  <a:rPr lang="en-US" dirty="0">
                    <a:solidFill>
                      <a:srgbClr val="FFFF00"/>
                    </a:solidFill>
                    <a:latin typeface="Monaco" pitchFamily="2" charset="77"/>
                  </a:rPr>
                  <a:t>Some examples</a:t>
                </a:r>
              </a:p>
              <a:p>
                <a:pPr marL="0" indent="0">
                  <a:buNone/>
                </a:pPr>
                <a:r>
                  <a:rPr lang="en-US" dirty="0">
                    <a:solidFill>
                      <a:srgbClr val="FFFF00"/>
                    </a:solidFill>
                    <a:latin typeface="Monaco" pitchFamily="2" charset="77"/>
                  </a:rPr>
                  <a:t>	(1) threshold functions (over the reals) </a:t>
                </a:r>
                <a:r>
                  <a:rPr lang="en-US" dirty="0">
                    <a:solidFill>
                      <a:srgbClr val="FFFF00"/>
                    </a:solidFill>
                    <a:latin typeface="Monaco" pitchFamily="2" charset="77"/>
                    <a:sym typeface="Wingdings" pitchFamily="2" charset="2"/>
                  </a:rPr>
                  <a:t> 1</a:t>
                </a: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(2) intervals (…) </a:t>
                </a:r>
                <a:r>
                  <a:rPr lang="en-US" dirty="0">
                    <a:solidFill>
                      <a:srgbClr val="FFFF00"/>
                    </a:solidFill>
                    <a:latin typeface="Monaco" pitchFamily="2" charset="77"/>
                    <a:sym typeface="Wingdings" pitchFamily="2" charset="2"/>
                  </a:rPr>
                  <a:t> 2</a:t>
                </a: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(3) (homogeneous) hyperplanes (on </a:t>
                </a:r>
                <a14:m>
                  <m:oMath xmlns:m="http://schemas.openxmlformats.org/officeDocument/2006/math">
                    <m:sSup>
                      <m:sSupPr>
                        <m:ctrlPr>
                          <a:rPr lang="en-US" i="1" smtClean="0">
                            <a:solidFill>
                              <a:srgbClr val="FFFF00"/>
                            </a:solidFill>
                            <a:latin typeface="Cambria Math" panose="02040503050406030204" pitchFamily="18" charset="0"/>
                          </a:rPr>
                        </m:ctrlPr>
                      </m:sSupPr>
                      <m:e>
                        <m:r>
                          <a:rPr lang="en-US" i="1" smtClean="0">
                            <a:solidFill>
                              <a:srgbClr val="FFFF00"/>
                            </a:solidFill>
                            <a:latin typeface="Cambria Math" panose="02040503050406030204" pitchFamily="18" charset="0"/>
                            <a:ea typeface="Cambria Math" panose="02040503050406030204" pitchFamily="18" charset="0"/>
                          </a:rPr>
                          <m:t>ℝ</m:t>
                        </m:r>
                      </m:e>
                      <m:sup>
                        <m:r>
                          <a:rPr lang="en-US" b="0" i="1" smtClean="0">
                            <a:solidFill>
                              <a:srgbClr val="FFFF00"/>
                            </a:solidFill>
                            <a:latin typeface="Cambria Math" panose="02040503050406030204" pitchFamily="18" charset="0"/>
                          </a:rPr>
                          <m:t>𝑑</m:t>
                        </m:r>
                      </m:sup>
                    </m:sSup>
                  </m:oMath>
                </a14:m>
                <a:r>
                  <a:rPr lang="en-US" dirty="0">
                    <a:solidFill>
                      <a:srgbClr val="FFFF00"/>
                    </a:solidFill>
                    <a:latin typeface="Monaco" pitchFamily="2" charset="77"/>
                  </a:rPr>
                  <a:t>) </a:t>
                </a:r>
                <a:r>
                  <a:rPr lang="en-US" dirty="0">
                    <a:solidFill>
                      <a:srgbClr val="FFFF00"/>
                    </a:solidFill>
                    <a:latin typeface="Monaco" pitchFamily="2" charset="77"/>
                    <a:sym typeface="Wingdings" pitchFamily="2" charset="2"/>
                  </a:rPr>
                  <a:t> d</a:t>
                </a: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(4) hyperplanes with a bias (…) </a:t>
                </a:r>
                <a:r>
                  <a:rPr lang="en-US" dirty="0">
                    <a:solidFill>
                      <a:srgbClr val="FFFF00"/>
                    </a:solidFill>
                    <a:latin typeface="Monaco" pitchFamily="2" charset="77"/>
                    <a:sym typeface="Wingdings" pitchFamily="2" charset="2"/>
                  </a:rPr>
                  <a:t> d+1</a:t>
                </a:r>
              </a:p>
              <a:p>
                <a:pPr marL="0" indent="0">
                  <a:buNone/>
                </a:pPr>
                <a:r>
                  <a:rPr lang="en-US" dirty="0">
                    <a:solidFill>
                      <a:srgbClr val="FFFF00"/>
                    </a:solidFill>
                    <a:latin typeface="Monaco" pitchFamily="2" charset="77"/>
                  </a:rPr>
                  <a:t>	(5) finite hypothesis space </a:t>
                </a:r>
                <a:r>
                  <a:rPr lang="en-US" dirty="0">
                    <a:solidFill>
                      <a:srgbClr val="FFFF00"/>
                    </a:solidFill>
                    <a:latin typeface="Monaco" pitchFamily="2" charset="77"/>
                    <a:sym typeface="Wingdings" pitchFamily="2" charset="2"/>
                  </a:rPr>
                  <a:t> </a:t>
                </a:r>
                <a14:m>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sym typeface="Wingdings" pitchFamily="2" charset="2"/>
                      </a:rPr>
                      <m:t>≤</m:t>
                    </m:r>
                    <m:sSub>
                      <m:sSubPr>
                        <m:ctrlPr>
                          <a:rPr lang="en-US" i="1" smtClean="0">
                            <a:solidFill>
                              <a:srgbClr val="FFFF00"/>
                            </a:solidFill>
                            <a:latin typeface="Cambria Math" panose="02040503050406030204" pitchFamily="18" charset="0"/>
                            <a:ea typeface="Cambria Math" panose="02040503050406030204" pitchFamily="18" charset="0"/>
                            <a:sym typeface="Wingdings" pitchFamily="2" charset="2"/>
                          </a:rPr>
                        </m:ctrlPr>
                      </m:sSubPr>
                      <m:e>
                        <m:r>
                          <a:rPr lang="en-US" b="0" i="1" smtClean="0">
                            <a:solidFill>
                              <a:srgbClr val="FFFF00"/>
                            </a:solidFill>
                            <a:latin typeface="Cambria Math" panose="02040503050406030204" pitchFamily="18" charset="0"/>
                            <a:ea typeface="Cambria Math" panose="02040503050406030204" pitchFamily="18" charset="0"/>
                            <a:sym typeface="Wingdings" pitchFamily="2" charset="2"/>
                          </a:rPr>
                          <m:t>𝑙𝑜𝑔</m:t>
                        </m:r>
                      </m:e>
                      <m:sub>
                        <m:r>
                          <a:rPr lang="en-US" b="0" i="1" smtClean="0">
                            <a:solidFill>
                              <a:srgbClr val="FFFF00"/>
                            </a:solidFill>
                            <a:latin typeface="Cambria Math" panose="02040503050406030204" pitchFamily="18" charset="0"/>
                            <a:ea typeface="Cambria Math" panose="02040503050406030204" pitchFamily="18" charset="0"/>
                            <a:sym typeface="Wingdings" pitchFamily="2" charset="2"/>
                          </a:rPr>
                          <m:t>2</m:t>
                        </m:r>
                      </m:sub>
                    </m:sSub>
                    <m:r>
                      <a:rPr lang="en-US" b="0" i="1" smtClean="0">
                        <a:solidFill>
                          <a:srgbClr val="FFFF00"/>
                        </a:solidFill>
                        <a:latin typeface="Cambria Math" panose="02040503050406030204" pitchFamily="18" charset="0"/>
                        <a:ea typeface="Cambria Math" panose="02040503050406030204" pitchFamily="18" charset="0"/>
                        <a:sym typeface="Wingdings" pitchFamily="2" charset="2"/>
                      </a:rPr>
                      <m:t>|</m:t>
                    </m:r>
                    <m:r>
                      <a:rPr lang="en-US" b="0" i="1" smtClean="0">
                        <a:solidFill>
                          <a:srgbClr val="FFFF00"/>
                        </a:solidFill>
                        <a:latin typeface="Cambria Math" panose="02040503050406030204" pitchFamily="18" charset="0"/>
                        <a:ea typeface="Cambria Math" panose="02040503050406030204" pitchFamily="18" charset="0"/>
                        <a:sym typeface="Wingdings" pitchFamily="2" charset="2"/>
                      </a:rPr>
                      <m:t>𝐻</m:t>
                    </m:r>
                    <m:r>
                      <a:rPr lang="en-US" b="0" i="1" smtClean="0">
                        <a:solidFill>
                          <a:srgbClr val="FFFF00"/>
                        </a:solidFill>
                        <a:latin typeface="Cambria Math" panose="02040503050406030204" pitchFamily="18" charset="0"/>
                        <a:ea typeface="Cambria Math" panose="02040503050406030204" pitchFamily="18" charset="0"/>
                        <a:sym typeface="Wingdings" pitchFamily="2" charset="2"/>
                      </a:rPr>
                      <m:t>|</m:t>
                    </m:r>
                  </m:oMath>
                </a14:m>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a:t>
                </a: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441157" y="1812318"/>
                <a:ext cx="11309685" cy="4347850"/>
              </a:xfrm>
              <a:blipFill>
                <a:blip r:embed="rId3"/>
                <a:stretch>
                  <a:fillRect l="-1122" t="-23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4"/>
                <a:stretch>
                  <a:fillRect l="-2159"/>
                </a:stretch>
              </a:blipFill>
            </p:spPr>
            <p:txBody>
              <a:bodyPr/>
              <a:lstStyle/>
              <a:p>
                <a:r>
                  <a:rPr lang="en-US">
                    <a:noFill/>
                  </a:rPr>
                  <a:t> </a:t>
                </a:r>
              </a:p>
            </p:txBody>
          </p:sp>
        </mc:Fallback>
      </mc:AlternateContent>
    </p:spTree>
    <p:extLst>
      <p:ext uri="{BB962C8B-B14F-4D97-AF65-F5344CB8AC3E}">
        <p14:creationId xmlns:p14="http://schemas.microsoft.com/office/powerpoint/2010/main" val="4081857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441157" y="1812318"/>
                <a:ext cx="11309685" cy="4347850"/>
              </a:xfrm>
            </p:spPr>
            <p:txBody>
              <a:bodyPr>
                <a:normAutofit/>
              </a:bodyPr>
              <a:lstStyle/>
              <a:p>
                <a:pPr marL="0" indent="0">
                  <a:buNone/>
                </a:pPr>
                <a:r>
                  <a:rPr lang="en-US" dirty="0">
                    <a:solidFill>
                      <a:srgbClr val="FFFF00"/>
                    </a:solidFill>
                    <a:latin typeface="Monaco" pitchFamily="2" charset="77"/>
                  </a:rPr>
                  <a:t>A bizarre example</a:t>
                </a: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r>
                  <a:rPr lang="en-US" dirty="0">
                    <a:solidFill>
                      <a:srgbClr val="FFFF00"/>
                    </a:solidFill>
                    <a:latin typeface="Monaco" pitchFamily="2" charset="77"/>
                    <a:sym typeface="Wingdings" pitchFamily="2" charset="2"/>
                  </a:rPr>
                  <a:t>								 </a:t>
                </a:r>
                <a14:m>
                  <m:oMath xmlns:m="http://schemas.openxmlformats.org/officeDocument/2006/math">
                    <m:r>
                      <a:rPr lang="en-US" b="0" i="1" smtClean="0">
                        <a:solidFill>
                          <a:srgbClr val="FFFF00"/>
                        </a:solidFill>
                        <a:latin typeface="Cambria Math" panose="02040503050406030204" pitchFamily="18" charset="0"/>
                        <a:sym typeface="Wingdings" pitchFamily="2" charset="2"/>
                      </a:rPr>
                      <m:t>𝑉𝐶𝑑𝑖𝑚</m:t>
                    </m:r>
                    <m:d>
                      <m:dPr>
                        <m:ctrlPr>
                          <a:rPr lang="en-US" b="0" i="1" smtClean="0">
                            <a:solidFill>
                              <a:srgbClr val="FFFF00"/>
                            </a:solidFill>
                            <a:latin typeface="Cambria Math" panose="02040503050406030204" pitchFamily="18" charset="0"/>
                            <a:sym typeface="Wingdings" pitchFamily="2" charset="2"/>
                          </a:rPr>
                        </m:ctrlPr>
                      </m:dPr>
                      <m:e>
                        <m:r>
                          <a:rPr lang="en-US" b="0" i="1" smtClean="0">
                            <a:solidFill>
                              <a:srgbClr val="FFFF00"/>
                            </a:solidFill>
                            <a:latin typeface="Cambria Math" panose="02040503050406030204" pitchFamily="18" charset="0"/>
                            <a:sym typeface="Wingdings" pitchFamily="2" charset="2"/>
                          </a:rPr>
                          <m:t>𝐻</m:t>
                        </m:r>
                      </m:e>
                    </m:d>
                    <m:r>
                      <a:rPr lang="en-US" b="0" i="1" smtClean="0">
                        <a:solidFill>
                          <a:srgbClr val="FFFF00"/>
                        </a:solidFill>
                        <a:latin typeface="Cambria Math" panose="02040503050406030204" pitchFamily="18" charset="0"/>
                        <a:sym typeface="Wingdings" pitchFamily="2" charset="2"/>
                      </a:rPr>
                      <m:t>= </m:t>
                    </m:r>
                    <m:r>
                      <a:rPr lang="en-US" b="0" i="1" smtClean="0">
                        <a:solidFill>
                          <a:srgbClr val="FFFF00"/>
                        </a:solidFill>
                        <a:latin typeface="Cambria Math" panose="02040503050406030204" pitchFamily="18" charset="0"/>
                        <a:ea typeface="Cambria Math" panose="02040503050406030204" pitchFamily="18" charset="0"/>
                        <a:sym typeface="Wingdings" pitchFamily="2" charset="2"/>
                      </a:rPr>
                      <m:t>∞</m:t>
                    </m:r>
                  </m:oMath>
                </a14:m>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a:t>
                </a: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441157" y="1812318"/>
                <a:ext cx="11309685" cy="4347850"/>
              </a:xfrm>
              <a:blipFill>
                <a:blip r:embed="rId3"/>
                <a:stretch>
                  <a:fillRect l="-1122" t="-23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4"/>
                <a:stretch>
                  <a:fillRect l="-215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EA851E1-BACF-234D-A2CB-92D1559253A0}"/>
              </a:ext>
            </a:extLst>
          </p:cNvPr>
          <p:cNvPicPr>
            <a:picLocks noChangeAspect="1"/>
          </p:cNvPicPr>
          <p:nvPr/>
        </p:nvPicPr>
        <p:blipFill>
          <a:blip r:embed="rId5"/>
          <a:stretch>
            <a:fillRect/>
          </a:stretch>
        </p:blipFill>
        <p:spPr>
          <a:xfrm>
            <a:off x="704849" y="3194050"/>
            <a:ext cx="10782300" cy="469900"/>
          </a:xfrm>
          <a:prstGeom prst="rect">
            <a:avLst/>
          </a:prstGeom>
        </p:spPr>
      </p:pic>
    </p:spTree>
    <p:extLst>
      <p:ext uri="{BB962C8B-B14F-4D97-AF65-F5344CB8AC3E}">
        <p14:creationId xmlns:p14="http://schemas.microsoft.com/office/powerpoint/2010/main" val="3859272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A22D1AF-A913-264A-853F-C36E97D91F2F}"/>
              </a:ext>
            </a:extLst>
          </p:cNvPr>
          <p:cNvPicPr>
            <a:picLocks noChangeAspect="1"/>
          </p:cNvPicPr>
          <p:nvPr/>
        </p:nvPicPr>
        <p:blipFill>
          <a:blip r:embed="rId4"/>
          <a:stretch>
            <a:fillRect/>
          </a:stretch>
        </p:blipFill>
        <p:spPr>
          <a:xfrm>
            <a:off x="1244600" y="2179387"/>
            <a:ext cx="9702800" cy="3365500"/>
          </a:xfrm>
          <a:prstGeom prst="rect">
            <a:avLst/>
          </a:prstGeom>
        </p:spPr>
      </p:pic>
    </p:spTree>
    <p:extLst>
      <p:ext uri="{BB962C8B-B14F-4D97-AF65-F5344CB8AC3E}">
        <p14:creationId xmlns:p14="http://schemas.microsoft.com/office/powerpoint/2010/main" val="718967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6" name="Title 1">
                <a:extLst>
                  <a:ext uri="{FF2B5EF4-FFF2-40B4-BE49-F238E27FC236}">
                    <a16:creationId xmlns:a16="http://schemas.microsoft.com/office/drawing/2014/main" id="{A13146CD-5E1D-284D-AA89-6A95EF08203F}"/>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3"/>
                <a:stretch>
                  <a:fillRect l="-2159"/>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04B2309-12B8-8B45-9705-FB91CA26D8CD}"/>
              </a:ext>
            </a:extLst>
          </p:cNvPr>
          <p:cNvPicPr>
            <a:picLocks noChangeAspect="1"/>
          </p:cNvPicPr>
          <p:nvPr/>
        </p:nvPicPr>
        <p:blipFill>
          <a:blip r:embed="rId4"/>
          <a:stretch>
            <a:fillRect/>
          </a:stretch>
        </p:blipFill>
        <p:spPr>
          <a:xfrm>
            <a:off x="1625422" y="1336537"/>
            <a:ext cx="8941156" cy="5402193"/>
          </a:xfrm>
          <a:prstGeom prst="rect">
            <a:avLst/>
          </a:prstGeom>
        </p:spPr>
      </p:pic>
    </p:spTree>
    <p:extLst>
      <p:ext uri="{BB962C8B-B14F-4D97-AF65-F5344CB8AC3E}">
        <p14:creationId xmlns:p14="http://schemas.microsoft.com/office/powerpoint/2010/main" val="1574270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3146CD-5E1D-284D-AA89-6A95EF08203F}"/>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A digression: the No-Free-Lunch Theorem</a:t>
            </a:r>
          </a:p>
        </p:txBody>
      </p:sp>
      <p:pic>
        <p:nvPicPr>
          <p:cNvPr id="3" name="Picture 2">
            <a:extLst>
              <a:ext uri="{FF2B5EF4-FFF2-40B4-BE49-F238E27FC236}">
                <a16:creationId xmlns:a16="http://schemas.microsoft.com/office/drawing/2014/main" id="{493E571F-4D12-A64E-9D73-50A7DE844A18}"/>
              </a:ext>
            </a:extLst>
          </p:cNvPr>
          <p:cNvPicPr>
            <a:picLocks noChangeAspect="1"/>
          </p:cNvPicPr>
          <p:nvPr/>
        </p:nvPicPr>
        <p:blipFill>
          <a:blip r:embed="rId3"/>
          <a:stretch>
            <a:fillRect/>
          </a:stretch>
        </p:blipFill>
        <p:spPr>
          <a:xfrm>
            <a:off x="1206500" y="2089150"/>
            <a:ext cx="9779000" cy="2679700"/>
          </a:xfrm>
          <a:prstGeom prst="rect">
            <a:avLst/>
          </a:prstGeom>
        </p:spPr>
      </p:pic>
    </p:spTree>
    <p:extLst>
      <p:ext uri="{BB962C8B-B14F-4D97-AF65-F5344CB8AC3E}">
        <p14:creationId xmlns:p14="http://schemas.microsoft.com/office/powerpoint/2010/main" val="750821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Another way: bound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𝐷</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rPr>
                      <m:t>)</m:t>
                    </m:r>
                  </m:oMath>
                </a14:m>
                <a:endParaRPr lang="en-US" dirty="0">
                  <a:solidFill>
                    <a:srgbClr val="FFFF00"/>
                  </a:solidFill>
                  <a:latin typeface="Monaco" pitchFamily="2" charset="77"/>
                </a:endParaRP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1143000" y="3259511"/>
                <a:ext cx="12339919" cy="3233364"/>
              </a:xfrm>
            </p:spPr>
            <p:txBody>
              <a:bodyPr>
                <a:normAutofit/>
              </a:bodyPr>
              <a:lstStyle/>
              <a:p>
                <a:pPr marL="0" indent="0">
                  <a:buNone/>
                </a:pPr>
                <a:r>
                  <a:rPr lang="en-US" dirty="0">
                    <a:solidFill>
                      <a:srgbClr val="FFFF00"/>
                    </a:solidFill>
                    <a:latin typeface="Monaco" pitchFamily="2" charset="77"/>
                  </a:rPr>
                  <a:t>Bounding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𝐷</m:t>
                        </m:r>
                      </m:sub>
                    </m:s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𝑓</m:t>
                        </m:r>
                      </m:e>
                    </m:d>
                  </m:oMath>
                </a14:m>
                <a:r>
                  <a:rPr lang="en-US" dirty="0">
                    <a:solidFill>
                      <a:srgbClr val="FFFF00"/>
                    </a:solidFill>
                    <a:latin typeface="Monaco" pitchFamily="2" charset="77"/>
                  </a:rPr>
                  <a:t>: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𝐷</m:t>
                        </m:r>
                      </m:sub>
                    </m:s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𝑓</m:t>
                        </m:r>
                      </m:e>
                    </m:d>
                    <m:r>
                      <a:rPr lang="en-US" b="0" i="0" smtClean="0">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𝑆</m:t>
                        </m:r>
                      </m:sub>
                    </m:s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𝑓</m:t>
                        </m:r>
                      </m:e>
                    </m:d>
                    <m:r>
                      <a:rPr lang="en-US" b="0" i="1" smtClean="0">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𝐷</m:t>
                        </m:r>
                      </m:sub>
                    </m:s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𝑓</m:t>
                        </m:r>
                      </m:e>
                    </m:d>
                    <m:r>
                      <a:rPr lang="en-US" b="0" i="1" smtClean="0">
                        <a:solidFill>
                          <a:srgbClr val="FFFF00"/>
                        </a:solidFill>
                        <a:latin typeface="Cambria Math" panose="02040503050406030204" pitchFamily="18" charset="0"/>
                      </a:rPr>
                      <m:t> −</m:t>
                    </m:r>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𝑆</m:t>
                        </m:r>
                      </m:sub>
                    </m:s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𝑓</m:t>
                        </m:r>
                      </m:e>
                    </m:d>
                  </m:oMath>
                </a14:m>
                <a:endParaRPr lang="en-US" dirty="0">
                  <a:solidFill>
                    <a:srgbClr val="FFFF00"/>
                  </a:solidFill>
                  <a:latin typeface="Monaco" pitchFamily="2" charset="77"/>
                </a:endParaRP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1143000" y="3259511"/>
                <a:ext cx="12339919" cy="3233364"/>
              </a:xfrm>
              <a:blipFill>
                <a:blip r:embed="rId4"/>
                <a:stretch>
                  <a:fillRect l="-925" t="-313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B34FE132-49F9-4A48-B308-ABC186C5193B}"/>
              </a:ext>
            </a:extLst>
          </p:cNvPr>
          <p:cNvCxnSpPr>
            <a:cxnSpLocks/>
          </p:cNvCxnSpPr>
          <p:nvPr/>
        </p:nvCxnSpPr>
        <p:spPr>
          <a:xfrm>
            <a:off x="5771213" y="3927423"/>
            <a:ext cx="8844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8E347E-C42C-BE4C-B3D7-D46C40995871}"/>
              </a:ext>
            </a:extLst>
          </p:cNvPr>
          <p:cNvCxnSpPr>
            <a:cxnSpLocks/>
          </p:cNvCxnSpPr>
          <p:nvPr/>
        </p:nvCxnSpPr>
        <p:spPr>
          <a:xfrm>
            <a:off x="7077856" y="3927423"/>
            <a:ext cx="218606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8D0D96-AFBE-1049-92D9-FE5EBBE44A23}"/>
              </a:ext>
            </a:extLst>
          </p:cNvPr>
          <p:cNvCxnSpPr/>
          <p:nvPr/>
        </p:nvCxnSpPr>
        <p:spPr>
          <a:xfrm>
            <a:off x="5831174" y="3927423"/>
            <a:ext cx="79447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04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p:txBody>
          <a:bodyPr/>
          <a:lstStyle/>
          <a:p>
            <a:r>
              <a:rPr lang="en-US" dirty="0">
                <a:solidFill>
                  <a:srgbClr val="FFFF00"/>
                </a:solidFill>
                <a:latin typeface="Monaco" pitchFamily="2" charset="77"/>
              </a:rPr>
              <a:t>Things to cover</a:t>
            </a:r>
          </a:p>
        </p:txBody>
      </p:sp>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p:txBody>
          <a:bodyPr/>
          <a:lstStyle/>
          <a:p>
            <a:r>
              <a:rPr lang="en-US" dirty="0">
                <a:solidFill>
                  <a:srgbClr val="FFFF00"/>
                </a:solidFill>
                <a:latin typeface="Monaco" pitchFamily="2" charset="77"/>
              </a:rPr>
              <a:t>Formulate “learning”</a:t>
            </a:r>
          </a:p>
          <a:p>
            <a:r>
              <a:rPr lang="en-US" dirty="0">
                <a:solidFill>
                  <a:srgbClr val="FFFF00"/>
                </a:solidFill>
                <a:latin typeface="Monaco" pitchFamily="2" charset="77"/>
              </a:rPr>
              <a:t>Two ways to learn</a:t>
            </a:r>
          </a:p>
          <a:p>
            <a:r>
              <a:rPr lang="en-US" dirty="0">
                <a:solidFill>
                  <a:srgbClr val="FFFF00"/>
                </a:solidFill>
                <a:latin typeface="Monaco" pitchFamily="2" charset="77"/>
              </a:rPr>
              <a:t>The bias-complexity tradeoff</a:t>
            </a:r>
          </a:p>
          <a:p>
            <a:r>
              <a:rPr lang="en-US" dirty="0">
                <a:solidFill>
                  <a:srgbClr val="FFFF00"/>
                </a:solidFill>
                <a:latin typeface="Monaco" pitchFamily="2" charset="77"/>
              </a:rPr>
              <a:t>VC dimension &amp; Rademacher complexity</a:t>
            </a:r>
          </a:p>
        </p:txBody>
      </p:sp>
    </p:spTree>
    <p:extLst>
      <p:ext uri="{BB962C8B-B14F-4D97-AF65-F5344CB8AC3E}">
        <p14:creationId xmlns:p14="http://schemas.microsoft.com/office/powerpoint/2010/main" val="403516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Another way: bound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𝐷</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rPr>
                      <m:t>)</m:t>
                    </m:r>
                  </m:oMath>
                </a14:m>
                <a:endParaRPr lang="en-US" dirty="0">
                  <a:solidFill>
                    <a:srgbClr val="FFFF00"/>
                  </a:solidFill>
                  <a:latin typeface="Monaco" pitchFamily="2" charset="77"/>
                </a:endParaRP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6F82BD3-3D0D-914C-BC19-94BC4FEDEA83}"/>
              </a:ext>
            </a:extLst>
          </p:cNvPr>
          <p:cNvPicPr>
            <a:picLocks noChangeAspect="1"/>
          </p:cNvPicPr>
          <p:nvPr/>
        </p:nvPicPr>
        <p:blipFill>
          <a:blip r:embed="rId4"/>
          <a:stretch>
            <a:fillRect/>
          </a:stretch>
        </p:blipFill>
        <p:spPr>
          <a:xfrm>
            <a:off x="454025" y="2249933"/>
            <a:ext cx="11283950" cy="4007051"/>
          </a:xfrm>
          <a:prstGeom prst="rect">
            <a:avLst/>
          </a:prstGeom>
        </p:spPr>
      </p:pic>
      <p:pic>
        <p:nvPicPr>
          <p:cNvPr id="9" name="Picture 8">
            <a:extLst>
              <a:ext uri="{FF2B5EF4-FFF2-40B4-BE49-F238E27FC236}">
                <a16:creationId xmlns:a16="http://schemas.microsoft.com/office/drawing/2014/main" id="{ACA33051-089A-F046-81BC-89D459A3745A}"/>
              </a:ext>
            </a:extLst>
          </p:cNvPr>
          <p:cNvPicPr>
            <a:picLocks noChangeAspect="1"/>
          </p:cNvPicPr>
          <p:nvPr/>
        </p:nvPicPr>
        <p:blipFill>
          <a:blip r:embed="rId5"/>
          <a:stretch>
            <a:fillRect/>
          </a:stretch>
        </p:blipFill>
        <p:spPr>
          <a:xfrm>
            <a:off x="454025" y="6212324"/>
            <a:ext cx="5080000" cy="419100"/>
          </a:xfrm>
          <a:prstGeom prst="rect">
            <a:avLst/>
          </a:prstGeom>
        </p:spPr>
      </p:pic>
      <p:sp>
        <p:nvSpPr>
          <p:cNvPr id="12" name="Content Placeholder 2">
            <a:extLst>
              <a:ext uri="{FF2B5EF4-FFF2-40B4-BE49-F238E27FC236}">
                <a16:creationId xmlns:a16="http://schemas.microsoft.com/office/drawing/2014/main" id="{F868AF55-4B2F-D74C-8D73-A2B6FD9CD4BC}"/>
              </a:ext>
            </a:extLst>
          </p:cNvPr>
          <p:cNvSpPr>
            <a:spLocks noGrp="1"/>
          </p:cNvSpPr>
          <p:nvPr>
            <p:ph idx="1"/>
          </p:nvPr>
        </p:nvSpPr>
        <p:spPr>
          <a:xfrm>
            <a:off x="428290" y="1560977"/>
            <a:ext cx="11309685" cy="3233364"/>
          </a:xfrm>
        </p:spPr>
        <p:txBody>
          <a:bodyPr>
            <a:normAutofit/>
          </a:bodyPr>
          <a:lstStyle/>
          <a:p>
            <a:pPr marL="0" indent="0">
              <a:buNone/>
            </a:pPr>
            <a:r>
              <a:rPr lang="en-US" dirty="0">
                <a:solidFill>
                  <a:srgbClr val="FFFF00"/>
                </a:solidFill>
                <a:latin typeface="Monaco" pitchFamily="2" charset="77"/>
              </a:rPr>
              <a:t>Example: bound in terms of VC dimension</a:t>
            </a:r>
          </a:p>
          <a:p>
            <a:pPr marL="0" indent="0">
              <a:buNone/>
            </a:pPr>
            <a:r>
              <a:rPr lang="en-US" dirty="0">
                <a:solidFill>
                  <a:srgbClr val="FFFF00"/>
                </a:solidFill>
                <a:latin typeface="Monaco" pitchFamily="2" charset="77"/>
              </a:rPr>
              <a:t>	</a:t>
            </a:r>
          </a:p>
        </p:txBody>
      </p:sp>
    </p:spTree>
    <p:extLst>
      <p:ext uri="{BB962C8B-B14F-4D97-AF65-F5344CB8AC3E}">
        <p14:creationId xmlns:p14="http://schemas.microsoft.com/office/powerpoint/2010/main" val="2850721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Another way: bound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𝐷</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rPr>
                      <m:t>)</m:t>
                    </m:r>
                  </m:oMath>
                </a14:m>
                <a:endParaRPr lang="en-US" dirty="0">
                  <a:solidFill>
                    <a:srgbClr val="FFFF00"/>
                  </a:solidFill>
                  <a:latin typeface="Monaco" pitchFamily="2" charset="77"/>
                </a:endParaRP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3259511"/>
            <a:ext cx="11917180" cy="3233364"/>
          </a:xfrm>
        </p:spPr>
        <p:txBody>
          <a:bodyPr>
            <a:normAutofit/>
          </a:bodyPr>
          <a:lstStyle/>
          <a:p>
            <a:pPr marL="0" indent="0">
              <a:buNone/>
            </a:pPr>
            <a:r>
              <a:rPr lang="en-US" dirty="0">
                <a:solidFill>
                  <a:srgbClr val="FFFF00"/>
                </a:solidFill>
                <a:latin typeface="Monaco" pitchFamily="2" charset="77"/>
              </a:rPr>
              <a:t>Although, bounds on VC dimension are usually difficult to obtain </a:t>
            </a:r>
          </a:p>
        </p:txBody>
      </p:sp>
    </p:spTree>
    <p:extLst>
      <p:ext uri="{BB962C8B-B14F-4D97-AF65-F5344CB8AC3E}">
        <p14:creationId xmlns:p14="http://schemas.microsoft.com/office/powerpoint/2010/main" val="2045487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Another way: bound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𝐷</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rPr>
                      <m:t>)</m:t>
                    </m:r>
                  </m:oMath>
                </a14:m>
                <a:endParaRPr lang="en-US" dirty="0">
                  <a:solidFill>
                    <a:srgbClr val="FFFF00"/>
                  </a:solidFill>
                  <a:latin typeface="Monaco" pitchFamily="2" charset="77"/>
                </a:endParaRP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1812318"/>
            <a:ext cx="11917180" cy="3233364"/>
          </a:xfrm>
        </p:spPr>
        <p:txBody>
          <a:bodyPr>
            <a:normAutofit/>
          </a:bodyPr>
          <a:lstStyle/>
          <a:p>
            <a:pPr marL="0" indent="0">
              <a:buNone/>
            </a:pPr>
            <a:r>
              <a:rPr lang="en-US" dirty="0">
                <a:solidFill>
                  <a:srgbClr val="FFFF00"/>
                </a:solidFill>
                <a:latin typeface="Monaco" pitchFamily="2" charset="77"/>
              </a:rPr>
              <a:t>An easier-to-work-with alternative to VC dimension</a:t>
            </a:r>
          </a:p>
        </p:txBody>
      </p:sp>
      <p:pic>
        <p:nvPicPr>
          <p:cNvPr id="4" name="Picture 3">
            <a:extLst>
              <a:ext uri="{FF2B5EF4-FFF2-40B4-BE49-F238E27FC236}">
                <a16:creationId xmlns:a16="http://schemas.microsoft.com/office/drawing/2014/main" id="{7D211DE6-B1F4-7D44-99D0-F270DCB50F74}"/>
              </a:ext>
            </a:extLst>
          </p:cNvPr>
          <p:cNvPicPr>
            <a:picLocks noChangeAspect="1"/>
          </p:cNvPicPr>
          <p:nvPr/>
        </p:nvPicPr>
        <p:blipFill>
          <a:blip r:embed="rId4"/>
          <a:stretch>
            <a:fillRect/>
          </a:stretch>
        </p:blipFill>
        <p:spPr>
          <a:xfrm>
            <a:off x="664512" y="2450706"/>
            <a:ext cx="10862976" cy="3880452"/>
          </a:xfrm>
          <a:prstGeom prst="rect">
            <a:avLst/>
          </a:prstGeom>
        </p:spPr>
      </p:pic>
    </p:spTree>
    <p:extLst>
      <p:ext uri="{BB962C8B-B14F-4D97-AF65-F5344CB8AC3E}">
        <p14:creationId xmlns:p14="http://schemas.microsoft.com/office/powerpoint/2010/main" val="1088415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Another way: bound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𝐷</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rPr>
                      <m:t>)</m:t>
                    </m:r>
                  </m:oMath>
                </a14:m>
                <a:endParaRPr lang="en-US" dirty="0">
                  <a:solidFill>
                    <a:srgbClr val="FFFF00"/>
                  </a:solidFill>
                  <a:latin typeface="Monaco" pitchFamily="2" charset="77"/>
                </a:endParaRP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1812318"/>
            <a:ext cx="11917180" cy="3233364"/>
          </a:xfrm>
        </p:spPr>
        <p:txBody>
          <a:bodyPr>
            <a:normAutofit/>
          </a:bodyPr>
          <a:lstStyle/>
          <a:p>
            <a:pPr marL="0" indent="0">
              <a:buNone/>
            </a:pPr>
            <a:r>
              <a:rPr lang="en-US" dirty="0">
                <a:solidFill>
                  <a:srgbClr val="FFFF00"/>
                </a:solidFill>
                <a:latin typeface="Monaco" pitchFamily="2" charset="77"/>
              </a:rPr>
              <a:t>Example risk bounds in terms of the R complexity</a:t>
            </a:r>
          </a:p>
        </p:txBody>
      </p:sp>
      <p:pic>
        <p:nvPicPr>
          <p:cNvPr id="5" name="Picture 4">
            <a:extLst>
              <a:ext uri="{FF2B5EF4-FFF2-40B4-BE49-F238E27FC236}">
                <a16:creationId xmlns:a16="http://schemas.microsoft.com/office/drawing/2014/main" id="{A3C63E5F-6C81-4C4F-BD8A-B88DF51941D3}"/>
              </a:ext>
            </a:extLst>
          </p:cNvPr>
          <p:cNvPicPr>
            <a:picLocks noChangeAspect="1"/>
          </p:cNvPicPr>
          <p:nvPr/>
        </p:nvPicPr>
        <p:blipFill>
          <a:blip r:embed="rId4"/>
          <a:stretch>
            <a:fillRect/>
          </a:stretch>
        </p:blipFill>
        <p:spPr>
          <a:xfrm>
            <a:off x="679502" y="2483113"/>
            <a:ext cx="10832996" cy="3584363"/>
          </a:xfrm>
          <a:prstGeom prst="rect">
            <a:avLst/>
          </a:prstGeom>
        </p:spPr>
      </p:pic>
      <p:cxnSp>
        <p:nvCxnSpPr>
          <p:cNvPr id="6" name="Straight Connector 5">
            <a:extLst>
              <a:ext uri="{FF2B5EF4-FFF2-40B4-BE49-F238E27FC236}">
                <a16:creationId xmlns:a16="http://schemas.microsoft.com/office/drawing/2014/main" id="{606C7C78-0B1C-3E4E-8BE2-C561385AA75B}"/>
              </a:ext>
            </a:extLst>
          </p:cNvPr>
          <p:cNvCxnSpPr>
            <a:cxnSpLocks/>
          </p:cNvCxnSpPr>
          <p:nvPr/>
        </p:nvCxnSpPr>
        <p:spPr>
          <a:xfrm>
            <a:off x="1109447" y="3360354"/>
            <a:ext cx="78573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B91A75F-5119-424E-9BBB-939FABAAB095}"/>
              </a:ext>
            </a:extLst>
          </p:cNvPr>
          <p:cNvCxnSpPr>
            <a:cxnSpLocks/>
          </p:cNvCxnSpPr>
          <p:nvPr/>
        </p:nvCxnSpPr>
        <p:spPr>
          <a:xfrm>
            <a:off x="2721936" y="4143620"/>
            <a:ext cx="66418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356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some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a:t>
                </a: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t="-13333" b="-2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2441905"/>
                <a:ext cx="11917180" cy="3233364"/>
              </a:xfrm>
            </p:spPr>
            <p:txBody>
              <a:bodyPr>
                <a:normAutofit/>
              </a:bodyPr>
              <a:lstStyle/>
              <a:p>
                <a:pPr marL="0" indent="0">
                  <a:buNone/>
                </a:pPr>
                <a:r>
                  <a:rPr lang="en-US" dirty="0">
                    <a:solidFill>
                      <a:srgbClr val="FFFF00"/>
                    </a:solidFill>
                    <a:latin typeface="Monaco" pitchFamily="2" charset="77"/>
                  </a:rPr>
                  <a:t>What are some basic requirements for an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 to be useful?</a:t>
                </a:r>
              </a:p>
              <a:p>
                <a:pPr marL="0" indent="0">
                  <a:buNone/>
                </a:pPr>
                <a:r>
                  <a:rPr lang="en-US" dirty="0">
                    <a:solidFill>
                      <a:srgbClr val="FFFF00"/>
                    </a:solidFill>
                    <a:latin typeface="Monaco" pitchFamily="2" charset="77"/>
                  </a:rPr>
                  <a:t>	(1) Contains a good estimate to the (possibly 			unknown) function of interest</a:t>
                </a:r>
              </a:p>
              <a:p>
                <a:pPr marL="0" indent="0">
                  <a:buNone/>
                </a:pPr>
                <a:r>
                  <a:rPr lang="en-US" dirty="0">
                    <a:solidFill>
                      <a:srgbClr val="FFFF00"/>
                    </a:solidFill>
                    <a:latin typeface="Monaco" pitchFamily="2" charset="77"/>
                  </a:rPr>
                  <a:t>	(2) Implementable in a computer</a:t>
                </a: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274820" y="2441905"/>
                <a:ext cx="11917180" cy="3233364"/>
              </a:xfrm>
              <a:blipFill>
                <a:blip r:embed="rId4"/>
                <a:stretch>
                  <a:fillRect l="-1065" t="-3137"/>
                </a:stretch>
              </a:blipFill>
            </p:spPr>
            <p:txBody>
              <a:bodyPr/>
              <a:lstStyle/>
              <a:p>
                <a:r>
                  <a:rPr lang="en-US">
                    <a:noFill/>
                  </a:rPr>
                  <a:t> </a:t>
                </a:r>
              </a:p>
            </p:txBody>
          </p:sp>
        </mc:Fallback>
      </mc:AlternateContent>
    </p:spTree>
    <p:extLst>
      <p:ext uri="{BB962C8B-B14F-4D97-AF65-F5344CB8AC3E}">
        <p14:creationId xmlns:p14="http://schemas.microsoft.com/office/powerpoint/2010/main" val="1088504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some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a:t>
                </a: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t="-13333" b="-2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2441905"/>
                <a:ext cx="11917180" cy="3233364"/>
              </a:xfrm>
            </p:spPr>
            <p:txBody>
              <a:bodyPr>
                <a:normAutofit/>
              </a:bodyPr>
              <a:lstStyle/>
              <a:p>
                <a:pPr marL="0" indent="0">
                  <a:buNone/>
                </a:pPr>
                <a:r>
                  <a:rPr lang="en-US" dirty="0">
                    <a:solidFill>
                      <a:srgbClr val="FFFF00"/>
                    </a:solidFill>
                    <a:latin typeface="Monaco" pitchFamily="2" charset="77"/>
                  </a:rPr>
                  <a:t>A simple, implementable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a:t>
                </a:r>
              </a:p>
              <a:p>
                <a:pPr marL="0" indent="0">
                  <a:buNone/>
                </a:pPr>
                <a:r>
                  <a:rPr lang="en-US" dirty="0">
                    <a:solidFill>
                      <a:srgbClr val="FFFF00"/>
                    </a:solidFill>
                    <a:latin typeface="Monaco" pitchFamily="2" charset="77"/>
                  </a:rPr>
                  <a:t>		</a:t>
                </a:r>
                <a14:m>
                  <m:oMath xmlns:m="http://schemas.openxmlformats.org/officeDocument/2006/math">
                    <m:r>
                      <a:rPr lang="en-US" b="0" i="1" smtClean="0">
                        <a:solidFill>
                          <a:srgbClr val="FFFF00"/>
                        </a:solidFill>
                        <a:latin typeface="Cambria Math" panose="02040503050406030204" pitchFamily="18" charset="0"/>
                      </a:rPr>
                      <m:t>𝐻</m:t>
                    </m:r>
                    <m:r>
                      <a:rPr lang="en-US" b="0" i="1" smtClean="0">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𝑓</m:t>
                        </m:r>
                      </m:e>
                      <m:sub>
                        <m:r>
                          <a:rPr lang="en-US" i="1">
                            <a:solidFill>
                              <a:srgbClr val="FFFF00"/>
                            </a:solidFill>
                            <a:latin typeface="Cambria Math" panose="02040503050406030204" pitchFamily="18" charset="0"/>
                          </a:rPr>
                          <m:t>𝑤</m:t>
                        </m:r>
                      </m:sub>
                    </m:sSub>
                    <m:r>
                      <a:rPr lang="en-US" b="0" i="1" smtClean="0">
                        <a:solidFill>
                          <a:srgbClr val="FFFF00"/>
                        </a:solidFill>
                        <a:latin typeface="Cambria Math" panose="02040503050406030204" pitchFamily="18" charset="0"/>
                      </a:rPr>
                      <m:t>:</m:t>
                    </m:r>
                    <m:sSub>
                      <m:sSubPr>
                        <m:ctrlPr>
                          <a:rPr lang="en-US" b="0" i="1" smtClean="0">
                            <a:solidFill>
                              <a:srgbClr val="FFFF00"/>
                            </a:solidFill>
                            <a:latin typeface="Cambria Math" panose="02040503050406030204" pitchFamily="18" charset="0"/>
                          </a:rPr>
                        </m:ctrlPr>
                      </m:sSubPr>
                      <m:e>
                        <m:sSup>
                          <m:sSupPr>
                            <m:ctrlPr>
                              <a:rPr lang="en-US" i="1">
                                <a:solidFill>
                                  <a:srgbClr val="FFFF00"/>
                                </a:solidFill>
                                <a:latin typeface="Cambria Math" panose="02040503050406030204" pitchFamily="18" charset="0"/>
                                <a:ea typeface="Cambria Math" panose="02040503050406030204" pitchFamily="18" charset="0"/>
                              </a:rPr>
                            </m:ctrlPr>
                          </m:sSupPr>
                          <m:e>
                            <m:r>
                              <a:rPr lang="en-US" i="1">
                                <a:solidFill>
                                  <a:srgbClr val="FFFF00"/>
                                </a:solidFill>
                                <a:latin typeface="Cambria Math" panose="02040503050406030204" pitchFamily="18" charset="0"/>
                                <a:ea typeface="Cambria Math" panose="02040503050406030204" pitchFamily="18" charset="0"/>
                              </a:rPr>
                              <m:t>ℝ</m:t>
                            </m:r>
                          </m:e>
                          <m:sup>
                            <m:r>
                              <a:rPr lang="en-US" i="1">
                                <a:solidFill>
                                  <a:srgbClr val="FFFF00"/>
                                </a:solidFill>
                                <a:latin typeface="Cambria Math" panose="02040503050406030204" pitchFamily="18" charset="0"/>
                                <a:ea typeface="Cambria Math" panose="02040503050406030204" pitchFamily="18" charset="0"/>
                              </a:rPr>
                              <m:t>𝑑</m:t>
                            </m:r>
                          </m:sup>
                        </m:sSup>
                        <m:r>
                          <a:rPr lang="en-US" i="1" smtClean="0">
                            <a:solidFill>
                              <a:srgbClr val="FFFF00"/>
                            </a:solidFill>
                            <a:latin typeface="Cambria Math" panose="02040503050406030204" pitchFamily="18" charset="0"/>
                            <a:ea typeface="Cambria Math" panose="02040503050406030204" pitchFamily="18" charset="0"/>
                          </a:rPr>
                          <m:t>→</m:t>
                        </m:r>
                        <m:r>
                          <a:rPr lang="en-US" i="1" smtClean="0">
                            <a:solidFill>
                              <a:srgbClr val="FFFF00"/>
                            </a:solidFill>
                            <a:latin typeface="Cambria Math" panose="02040503050406030204" pitchFamily="18" charset="0"/>
                            <a:ea typeface="Cambria Math" panose="02040503050406030204" pitchFamily="18" charset="0"/>
                          </a:rPr>
                          <m:t>ℝ</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rPr>
                          <m:t>𝑓</m:t>
                        </m:r>
                      </m:e>
                      <m:sub>
                        <m:r>
                          <a:rPr lang="en-US" b="0" i="1" smtClean="0">
                            <a:solidFill>
                              <a:srgbClr val="FFFF00"/>
                            </a:solidFill>
                            <a:latin typeface="Cambria Math" panose="02040503050406030204" pitchFamily="18" charset="0"/>
                          </a:rPr>
                          <m:t>𝑤</m:t>
                        </m:r>
                      </m:sub>
                    </m:s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𝑥</m:t>
                        </m:r>
                      </m:e>
                    </m:d>
                    <m:r>
                      <a:rPr lang="en-US" b="0" i="1" smtClean="0">
                        <a:solidFill>
                          <a:srgbClr val="FFFF00"/>
                        </a:solidFill>
                        <a:latin typeface="Cambria Math" panose="02040503050406030204" pitchFamily="18" charset="0"/>
                      </a:rPr>
                      <m:t>= </m:t>
                    </m:r>
                    <m:sSup>
                      <m:sSupPr>
                        <m:ctrlPr>
                          <a:rPr lang="en-US" b="0" i="1" smtClean="0">
                            <a:solidFill>
                              <a:srgbClr val="FFFF00"/>
                            </a:solidFill>
                            <a:latin typeface="Cambria Math" panose="02040503050406030204" pitchFamily="18" charset="0"/>
                          </a:rPr>
                        </m:ctrlPr>
                      </m:sSupPr>
                      <m:e>
                        <m:r>
                          <a:rPr lang="en-US" b="0" i="1" smtClean="0">
                            <a:solidFill>
                              <a:srgbClr val="FFFF00"/>
                            </a:solidFill>
                            <a:latin typeface="Cambria Math" panose="02040503050406030204" pitchFamily="18" charset="0"/>
                          </a:rPr>
                          <m:t>𝑤</m:t>
                        </m:r>
                      </m:e>
                      <m:sup>
                        <m:r>
                          <a:rPr lang="en-US" b="0" i="1" smtClean="0">
                            <a:solidFill>
                              <a:srgbClr val="FFFF00"/>
                            </a:solidFill>
                            <a:latin typeface="Cambria Math" panose="02040503050406030204" pitchFamily="18" charset="0"/>
                          </a:rPr>
                          <m:t>𝑇</m:t>
                        </m:r>
                      </m:sup>
                    </m:sSup>
                    <m:r>
                      <a:rPr lang="en-US" b="0" i="1" smtClean="0">
                        <a:solidFill>
                          <a:srgbClr val="FFFF00"/>
                        </a:solidFill>
                        <a:latin typeface="Cambria Math" panose="02040503050406030204" pitchFamily="18" charset="0"/>
                      </a:rPr>
                      <m:t>𝑥</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𝑤</m:t>
                    </m:r>
                    <m:r>
                      <a:rPr lang="en-US" b="0" i="1" smtClean="0">
                        <a:solidFill>
                          <a:srgbClr val="FFFF00"/>
                        </a:solidFill>
                        <a:latin typeface="Cambria Math" panose="02040503050406030204" pitchFamily="18" charset="0"/>
                        <a:ea typeface="Cambria Math" panose="02040503050406030204" pitchFamily="18" charset="0"/>
                      </a:rPr>
                      <m:t>∈</m:t>
                    </m:r>
                    <m:sSup>
                      <m:sSupPr>
                        <m:ctrlPr>
                          <a:rPr lang="en-US" b="0" i="1" smtClean="0">
                            <a:solidFill>
                              <a:srgbClr val="FFFF00"/>
                            </a:solidFill>
                            <a:latin typeface="Cambria Math" panose="02040503050406030204" pitchFamily="18" charset="0"/>
                            <a:ea typeface="Cambria Math" panose="02040503050406030204" pitchFamily="18" charset="0"/>
                          </a:rPr>
                        </m:ctrlPr>
                      </m:sSupPr>
                      <m:e>
                        <m:r>
                          <a:rPr lang="en-US" b="0" i="1" smtClean="0">
                            <a:solidFill>
                              <a:srgbClr val="FFFF00"/>
                            </a:solidFill>
                            <a:latin typeface="Cambria Math" panose="02040503050406030204" pitchFamily="18" charset="0"/>
                            <a:ea typeface="Cambria Math" panose="02040503050406030204" pitchFamily="18" charset="0"/>
                          </a:rPr>
                          <m:t>ℝ</m:t>
                        </m:r>
                      </m:e>
                      <m:sup>
                        <m:r>
                          <a:rPr lang="en-US" b="0" i="1" smtClean="0">
                            <a:solidFill>
                              <a:srgbClr val="FFFF00"/>
                            </a:solidFill>
                            <a:latin typeface="Cambria Math" panose="02040503050406030204" pitchFamily="18" charset="0"/>
                            <a:ea typeface="Cambria Math" panose="02040503050406030204" pitchFamily="18" charset="0"/>
                          </a:rPr>
                          <m:t>𝑑</m:t>
                        </m:r>
                      </m:sup>
                    </m:sSup>
                    <m:r>
                      <a:rPr lang="en-US" b="0" i="1" smtClean="0">
                        <a:solidFill>
                          <a:srgbClr val="FFFF00"/>
                        </a:solidFill>
                        <a:latin typeface="Cambria Math" panose="02040503050406030204" pitchFamily="18" charset="0"/>
                        <a:ea typeface="Cambria Math" panose="02040503050406030204" pitchFamily="18" charset="0"/>
                      </a:rPr>
                      <m:t>}</m:t>
                    </m:r>
                  </m:oMath>
                </a14:m>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…but may not satisfy (1)</a:t>
                </a: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274820" y="2441905"/>
                <a:ext cx="11917180" cy="3233364"/>
              </a:xfrm>
              <a:blipFill>
                <a:blip r:embed="rId4"/>
                <a:stretch>
                  <a:fillRect l="-1065" t="-3137"/>
                </a:stretch>
              </a:blipFill>
            </p:spPr>
            <p:txBody>
              <a:bodyPr/>
              <a:lstStyle/>
              <a:p>
                <a:r>
                  <a:rPr lang="en-US">
                    <a:noFill/>
                  </a:rPr>
                  <a:t> </a:t>
                </a:r>
              </a:p>
            </p:txBody>
          </p:sp>
        </mc:Fallback>
      </mc:AlternateContent>
    </p:spTree>
    <p:extLst>
      <p:ext uri="{BB962C8B-B14F-4D97-AF65-F5344CB8AC3E}">
        <p14:creationId xmlns:p14="http://schemas.microsoft.com/office/powerpoint/2010/main" val="498606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some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a:t>
                </a: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t="-13333" b="-2095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2441905"/>
            <a:ext cx="11917180" cy="3233364"/>
          </a:xfrm>
        </p:spPr>
        <p:txBody>
          <a:bodyPr>
            <a:normAutofit/>
          </a:bodyPr>
          <a:lstStyle/>
          <a:p>
            <a:pPr marL="0" indent="0">
              <a:buNone/>
            </a:pPr>
            <a:r>
              <a:rPr lang="en-US" dirty="0">
                <a:solidFill>
                  <a:srgbClr val="FFFF00"/>
                </a:solidFill>
                <a:latin typeface="Monaco" pitchFamily="2" charset="77"/>
              </a:rPr>
              <a:t>A two-layer MLP is a hypothesis space defined by…</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F53DDA3-256C-004A-BBA8-BE483E9DC8F8}"/>
                  </a:ext>
                </a:extLst>
              </p:cNvPr>
              <p:cNvSpPr/>
              <p:nvPr/>
            </p:nvSpPr>
            <p:spPr>
              <a:xfrm>
                <a:off x="0" y="3379381"/>
                <a:ext cx="12199815" cy="9388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𝐻</m:t>
                          </m:r>
                        </m:e>
                        <m:sub>
                          <m:r>
                            <a:rPr lang="en-US" sz="2800" b="0" i="1" smtClean="0">
                              <a:solidFill>
                                <a:srgbClr val="FFFF00"/>
                              </a:solidFill>
                              <a:latin typeface="Cambria Math" panose="02040503050406030204" pitchFamily="18" charset="0"/>
                            </a:rPr>
                            <m:t>𝑁𝑁</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𝑓</m:t>
                          </m:r>
                        </m:e>
                        <m:sub>
                          <m:sSub>
                            <m:sSubPr>
                              <m:ctrlPr>
                                <a:rPr lang="en-US" sz="280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𝑤</m:t>
                              </m:r>
                            </m:e>
                            <m:sub>
                              <m:r>
                                <a:rPr lang="en-US" sz="2800" b="0" i="1" smtClean="0">
                                  <a:solidFill>
                                    <a:srgbClr val="FFFF00"/>
                                  </a:solidFill>
                                  <a:latin typeface="Cambria Math" panose="02040503050406030204" pitchFamily="18" charset="0"/>
                                </a:rPr>
                                <m:t>𝑖</m:t>
                              </m:r>
                            </m:sub>
                          </m:sSub>
                          <m:r>
                            <a:rPr lang="en-US" sz="2800" b="0" i="1" smtClean="0">
                              <a:solidFill>
                                <a:srgbClr val="FFFF00"/>
                              </a:solidFill>
                              <a:latin typeface="Cambria Math" panose="02040503050406030204" pitchFamily="18" charset="0"/>
                            </a:rPr>
                            <m:t>, </m:t>
                          </m:r>
                          <m:sSub>
                            <m:sSubPr>
                              <m:ctrlPr>
                                <a:rPr lang="en-US" sz="2800" b="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𝑣</m:t>
                              </m:r>
                            </m:e>
                            <m:sub>
                              <m:r>
                                <a:rPr lang="en-US" sz="2800" b="0" i="1" smtClean="0">
                                  <a:solidFill>
                                    <a:srgbClr val="FFFF00"/>
                                  </a:solidFill>
                                  <a:latin typeface="Cambria Math" panose="02040503050406030204" pitchFamily="18" charset="0"/>
                                </a:rPr>
                                <m:t>𝑖</m:t>
                              </m:r>
                            </m:sub>
                          </m:sSub>
                          <m:r>
                            <a:rPr lang="en-US" sz="2800" b="0" i="1" smtClean="0">
                              <a:solidFill>
                                <a:srgbClr val="FFFF00"/>
                              </a:solidFill>
                              <a:latin typeface="Cambria Math" panose="02040503050406030204" pitchFamily="18" charset="0"/>
                            </a:rPr>
                            <m:t>,</m:t>
                          </m:r>
                          <m:r>
                            <a:rPr lang="en-US" sz="2800" b="0" i="1" smtClean="0">
                              <a:solidFill>
                                <a:srgbClr val="FFFF00"/>
                              </a:solidFill>
                              <a:latin typeface="Cambria Math" panose="02040503050406030204" pitchFamily="18" charset="0"/>
                            </a:rPr>
                            <m:t>𝑚</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ℝ</m:t>
                          </m:r>
                          <m:r>
                            <a:rPr lang="en-US" sz="2800" i="1">
                              <a:solidFill>
                                <a:srgbClr val="FFFF00"/>
                              </a:solidFill>
                              <a:latin typeface="Cambria Math" panose="02040503050406030204" pitchFamily="18" charset="0"/>
                              <a:ea typeface="Cambria Math" panose="02040503050406030204" pitchFamily="18" charset="0"/>
                            </a:rPr>
                            <m:t>, </m:t>
                          </m:r>
                          <m:r>
                            <a:rPr lang="en-US" sz="2800" i="1">
                              <a:solidFill>
                                <a:srgbClr val="FFFF00"/>
                              </a:solidFill>
                              <a:latin typeface="Cambria Math" panose="02040503050406030204" pitchFamily="18" charset="0"/>
                            </a:rPr>
                            <m:t>𝑓</m:t>
                          </m:r>
                        </m:e>
                        <m:sub>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𝑤</m:t>
                              </m:r>
                            </m:e>
                            <m:sub>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rPr>
                            <m:t>, </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𝑣</m:t>
                              </m:r>
                            </m:e>
                            <m:sub>
                              <m:r>
                                <a:rPr lang="en-US" sz="2800" i="1">
                                  <a:solidFill>
                                    <a:srgbClr val="FFFF00"/>
                                  </a:solidFill>
                                  <a:latin typeface="Cambria Math" panose="02040503050406030204" pitchFamily="18" charset="0"/>
                                </a:rPr>
                                <m:t>𝑖</m:t>
                              </m:r>
                            </m:sub>
                          </m:sSub>
                          <m:r>
                            <a:rPr lang="en-US" sz="2800" b="0" i="1" smtClean="0">
                              <a:solidFill>
                                <a:srgbClr val="FFFF00"/>
                              </a:solidFill>
                              <a:latin typeface="Cambria Math" panose="02040503050406030204" pitchFamily="18" charset="0"/>
                            </a:rPr>
                            <m:t>,</m:t>
                          </m:r>
                          <m:r>
                            <a:rPr lang="en-US" sz="2800" b="0" i="1" smtClean="0">
                              <a:solidFill>
                                <a:srgbClr val="FFFF00"/>
                              </a:solidFill>
                              <a:latin typeface="Cambria Math" panose="02040503050406030204" pitchFamily="18" charset="0"/>
                            </a:rPr>
                            <m:t>𝑚</m:t>
                          </m:r>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r>
                        <a:rPr lang="en-US" sz="2800" b="0" i="1" smtClean="0">
                          <a:solidFill>
                            <a:srgbClr val="FFFF00"/>
                          </a:solidFill>
                          <a:latin typeface="Cambria Math" panose="02040503050406030204" pitchFamily="18" charset="0"/>
                        </a:rPr>
                        <m:t>=</m:t>
                      </m:r>
                      <m:nary>
                        <m:naryPr>
                          <m:chr m:val="∑"/>
                          <m:limLoc m:val="subSup"/>
                          <m:ctrlPr>
                            <a:rPr lang="en-US" sz="2800" i="1">
                              <a:solidFill>
                                <a:srgbClr val="FFFF00"/>
                              </a:solidFill>
                              <a:latin typeface="Cambria Math" panose="02040503050406030204" pitchFamily="18" charset="0"/>
                            </a:rPr>
                          </m:ctrlPr>
                        </m:naryPr>
                        <m:sub>
                          <m:r>
                            <m:rPr>
                              <m:brk m:alnAt="25"/>
                            </m:rPr>
                            <a:rPr lang="en-US" sz="2800" i="1">
                              <a:solidFill>
                                <a:srgbClr val="FFFF00"/>
                              </a:solidFill>
                              <a:latin typeface="Cambria Math" panose="02040503050406030204" pitchFamily="18" charset="0"/>
                            </a:rPr>
                            <m:t>𝑖</m:t>
                          </m:r>
                        </m:sub>
                        <m:sup>
                          <m:r>
                            <a:rPr lang="en-US" sz="2800" i="1">
                              <a:solidFill>
                                <a:srgbClr val="FFFF00"/>
                              </a:solidFill>
                              <a:latin typeface="Cambria Math" panose="02040503050406030204" pitchFamily="18" charset="0"/>
                            </a:rPr>
                            <m:t>𝑚</m:t>
                          </m:r>
                        </m:sup>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𝑤</m:t>
                              </m:r>
                            </m:e>
                            <m:sub>
                              <m:r>
                                <a:rPr lang="en-US" sz="2800" i="1">
                                  <a:solidFill>
                                    <a:srgbClr val="FFFF00"/>
                                  </a:solidFill>
                                  <a:latin typeface="Cambria Math" panose="02040503050406030204" pitchFamily="18" charset="0"/>
                                </a:rPr>
                                <m:t>𝑖</m:t>
                              </m:r>
                            </m:sub>
                          </m:sSub>
                          <m:r>
                            <a:rPr lang="el-GR" sz="2800" i="1">
                              <a:solidFill>
                                <a:srgbClr val="FFFF00"/>
                              </a:solidFill>
                              <a:latin typeface="Cambria Math" panose="02040503050406030204" pitchFamily="18" charset="0"/>
                              <a:ea typeface="Cambria Math" panose="02040503050406030204" pitchFamily="18" charset="0"/>
                            </a:rPr>
                            <m:t>𝜎</m:t>
                          </m:r>
                          <m:d>
                            <m:dPr>
                              <m:ctrlPr>
                                <a:rPr lang="en-US" sz="2800" i="1">
                                  <a:solidFill>
                                    <a:srgbClr val="FFFF00"/>
                                  </a:solidFill>
                                  <a:latin typeface="Cambria Math" panose="02040503050406030204" pitchFamily="18" charset="0"/>
                                  <a:ea typeface="Cambria Math" panose="02040503050406030204" pitchFamily="18" charset="0"/>
                                </a:rPr>
                              </m:ctrlPr>
                            </m:dPr>
                            <m:e>
                              <m:sSubSup>
                                <m:sSubSupPr>
                                  <m:ctrlPr>
                                    <a:rPr lang="en-US" sz="2800" i="1">
                                      <a:solidFill>
                                        <a:srgbClr val="FFFF00"/>
                                      </a:solidFill>
                                      <a:latin typeface="Cambria Math" panose="02040503050406030204" pitchFamily="18" charset="0"/>
                                      <a:ea typeface="Cambria Math" panose="02040503050406030204" pitchFamily="18" charset="0"/>
                                    </a:rPr>
                                  </m:ctrlPr>
                                </m:sSubSupPr>
                                <m:e>
                                  <m:r>
                                    <a:rPr lang="en-US" sz="2800" i="1">
                                      <a:solidFill>
                                        <a:srgbClr val="FFFF00"/>
                                      </a:solidFill>
                                      <a:latin typeface="Cambria Math" panose="02040503050406030204" pitchFamily="18" charset="0"/>
                                      <a:ea typeface="Cambria Math" panose="02040503050406030204" pitchFamily="18" charset="0"/>
                                    </a:rPr>
                                    <m:t>𝑣</m:t>
                                  </m:r>
                                </m:e>
                                <m:sub>
                                  <m:r>
                                    <a:rPr lang="en-US" sz="2800" i="1">
                                      <a:solidFill>
                                        <a:srgbClr val="FFFF00"/>
                                      </a:solidFill>
                                      <a:latin typeface="Cambria Math" panose="02040503050406030204" pitchFamily="18" charset="0"/>
                                      <a:ea typeface="Cambria Math" panose="02040503050406030204" pitchFamily="18" charset="0"/>
                                    </a:rPr>
                                    <m:t>𝑖</m:t>
                                  </m:r>
                                </m:sub>
                                <m:sup>
                                  <m:r>
                                    <a:rPr lang="en-US" sz="2800" i="1">
                                      <a:solidFill>
                                        <a:srgbClr val="FFFF00"/>
                                      </a:solidFill>
                                      <a:latin typeface="Cambria Math" panose="02040503050406030204" pitchFamily="18" charset="0"/>
                                      <a:ea typeface="Cambria Math" panose="02040503050406030204" pitchFamily="18" charset="0"/>
                                    </a:rPr>
                                    <m:t>𝑇</m:t>
                                  </m:r>
                                </m:sup>
                              </m:sSubSup>
                              <m:r>
                                <a:rPr lang="en-US" sz="2800" i="1">
                                  <a:solidFill>
                                    <a:srgbClr val="FFFF00"/>
                                  </a:solidFill>
                                  <a:latin typeface="Cambria Math" panose="02040503050406030204" pitchFamily="18" charset="0"/>
                                </a:rPr>
                                <m:t>𝑥</m:t>
                              </m:r>
                            </m:e>
                          </m:d>
                        </m:e>
                      </m:nary>
                      <m:r>
                        <a:rPr lang="en-US" sz="2800" b="0" i="1" smtClean="0">
                          <a:solidFill>
                            <a:srgbClr val="FFFF00"/>
                          </a:solidFill>
                          <a:latin typeface="Cambria Math" panose="02040503050406030204" pitchFamily="18" charset="0"/>
                        </a:rPr>
                        <m:t>:</m:t>
                      </m:r>
                      <m:sSub>
                        <m:sSubPr>
                          <m:ctrlPr>
                            <a:rPr lang="en-US" sz="2800" b="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𝑣</m:t>
                          </m:r>
                        </m:e>
                        <m:sub>
                          <m:r>
                            <a:rPr lang="en-US" sz="2800" b="0" i="1" smtClean="0">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ea typeface="Cambria Math" panose="02040503050406030204" pitchFamily="18" charset="0"/>
                        </a:rPr>
                        <m:t>∈</m:t>
                      </m:r>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r>
                        <a:rPr lang="en-US" sz="2800" b="0" i="1" smtClean="0">
                          <a:solidFill>
                            <a:srgbClr val="FFFF00"/>
                          </a:solidFill>
                          <a:latin typeface="Cambria Math" panose="02040503050406030204" pitchFamily="18" charset="0"/>
                          <a:ea typeface="Cambria Math" panose="02040503050406030204" pitchFamily="18" charset="0"/>
                        </a:rPr>
                        <m:t>, </m:t>
                      </m:r>
                      <m:sSub>
                        <m:sSubPr>
                          <m:ctrlPr>
                            <a:rPr lang="en-US" sz="2800" b="0" i="1" smtClean="0">
                              <a:solidFill>
                                <a:srgbClr val="FFFF00"/>
                              </a:solidFill>
                              <a:latin typeface="Cambria Math" panose="02040503050406030204" pitchFamily="18" charset="0"/>
                              <a:ea typeface="Cambria Math" panose="02040503050406030204" pitchFamily="18" charset="0"/>
                            </a:rPr>
                          </m:ctrlPr>
                        </m:sSubPr>
                        <m:e>
                          <m:r>
                            <a:rPr lang="en-US" sz="2800" b="0" i="1" smtClean="0">
                              <a:solidFill>
                                <a:srgbClr val="FFFF00"/>
                              </a:solidFill>
                              <a:latin typeface="Cambria Math" panose="02040503050406030204" pitchFamily="18" charset="0"/>
                              <a:ea typeface="Cambria Math" panose="02040503050406030204" pitchFamily="18" charset="0"/>
                            </a:rPr>
                            <m:t>𝑤</m:t>
                          </m:r>
                        </m:e>
                        <m:sub>
                          <m:r>
                            <a:rPr lang="en-US" sz="2800" b="0" i="1" smtClean="0">
                              <a:solidFill>
                                <a:srgbClr val="FFFF00"/>
                              </a:solidFill>
                              <a:latin typeface="Cambria Math" panose="02040503050406030204" pitchFamily="18" charset="0"/>
                              <a:ea typeface="Cambria Math" panose="02040503050406030204" pitchFamily="18" charset="0"/>
                            </a:rPr>
                            <m:t>𝑖</m:t>
                          </m:r>
                        </m:sub>
                      </m:sSub>
                      <m:r>
                        <a:rPr lang="en-US" sz="2800" b="0" i="1" smtClean="0">
                          <a:solidFill>
                            <a:srgbClr val="FFFF00"/>
                          </a:solidFill>
                          <a:latin typeface="Cambria Math" panose="02040503050406030204" pitchFamily="18" charset="0"/>
                          <a:ea typeface="Cambria Math" panose="02040503050406030204" pitchFamily="18" charset="0"/>
                        </a:rPr>
                        <m:t>∈</m:t>
                      </m:r>
                      <m:r>
                        <a:rPr lang="en-US" sz="2800" b="0" i="1" smtClean="0">
                          <a:solidFill>
                            <a:srgbClr val="FFFF00"/>
                          </a:solidFill>
                          <a:latin typeface="Cambria Math" panose="02040503050406030204" pitchFamily="18" charset="0"/>
                          <a:ea typeface="Cambria Math" panose="02040503050406030204" pitchFamily="18" charset="0"/>
                        </a:rPr>
                        <m:t>ℝ</m:t>
                      </m:r>
                      <m:r>
                        <a:rPr lang="en-US" sz="2800" b="0" i="1" smtClean="0">
                          <a:solidFill>
                            <a:srgbClr val="FFFF00"/>
                          </a:solidFill>
                          <a:latin typeface="Cambria Math" panose="02040503050406030204" pitchFamily="18" charset="0"/>
                          <a:ea typeface="Cambria Math" panose="02040503050406030204" pitchFamily="18" charset="0"/>
                        </a:rPr>
                        <m:t>,</m:t>
                      </m:r>
                      <m:r>
                        <a:rPr lang="en-US" sz="2800" b="0" i="1" smtClean="0">
                          <a:solidFill>
                            <a:srgbClr val="FFFF00"/>
                          </a:solidFill>
                          <a:latin typeface="Cambria Math" panose="02040503050406030204" pitchFamily="18" charset="0"/>
                          <a:ea typeface="Cambria Math" panose="02040503050406030204" pitchFamily="18" charset="0"/>
                        </a:rPr>
                        <m:t>𝑚</m:t>
                      </m:r>
                      <m:r>
                        <a:rPr lang="en-US" sz="2800" b="0" i="1" smtClean="0">
                          <a:solidFill>
                            <a:srgbClr val="FFFF00"/>
                          </a:solidFill>
                          <a:latin typeface="Cambria Math" panose="02040503050406030204" pitchFamily="18" charset="0"/>
                          <a:ea typeface="Cambria Math" panose="02040503050406030204" pitchFamily="18" charset="0"/>
                        </a:rPr>
                        <m:t>∈</m:t>
                      </m:r>
                      <m:r>
                        <a:rPr lang="en-US" sz="2800" b="0" i="1" smtClean="0">
                          <a:solidFill>
                            <a:srgbClr val="FFFF00"/>
                          </a:solidFill>
                          <a:latin typeface="Cambria Math" panose="02040503050406030204" pitchFamily="18" charset="0"/>
                          <a:ea typeface="Cambria Math" panose="02040503050406030204" pitchFamily="18" charset="0"/>
                        </a:rPr>
                        <m:t>ℕ</m:t>
                      </m:r>
                      <m:r>
                        <a:rPr lang="en-US" sz="2800" i="1">
                          <a:solidFill>
                            <a:srgbClr val="FFFF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Rectangle 4">
                <a:extLst>
                  <a:ext uri="{FF2B5EF4-FFF2-40B4-BE49-F238E27FC236}">
                    <a16:creationId xmlns:a16="http://schemas.microsoft.com/office/drawing/2014/main" id="{CF53DDA3-256C-004A-BBA8-BE483E9DC8F8}"/>
                  </a:ext>
                </a:extLst>
              </p:cNvPr>
              <p:cNvSpPr>
                <a:spLocks noRot="1" noChangeAspect="1" noMove="1" noResize="1" noEditPoints="1" noAdjustHandles="1" noChangeArrowheads="1" noChangeShapeType="1" noTextEdit="1"/>
              </p:cNvSpPr>
              <p:nvPr/>
            </p:nvSpPr>
            <p:spPr>
              <a:xfrm>
                <a:off x="0" y="3379381"/>
                <a:ext cx="12199815" cy="938847"/>
              </a:xfrm>
              <a:prstGeom prst="rect">
                <a:avLst/>
              </a:prstGeom>
              <a:blipFill>
                <a:blip r:embed="rId4"/>
                <a:stretch>
                  <a:fillRect t="-160000" b="-234667"/>
                </a:stretch>
              </a:blipFill>
            </p:spPr>
            <p:txBody>
              <a:bodyPr/>
              <a:lstStyle/>
              <a:p>
                <a:r>
                  <a:rPr lang="en-US">
                    <a:noFill/>
                  </a:rPr>
                  <a:t> </a:t>
                </a:r>
              </a:p>
            </p:txBody>
          </p:sp>
        </mc:Fallback>
      </mc:AlternateContent>
    </p:spTree>
    <p:extLst>
      <p:ext uri="{BB962C8B-B14F-4D97-AF65-F5344CB8AC3E}">
        <p14:creationId xmlns:p14="http://schemas.microsoft.com/office/powerpoint/2010/main" val="191389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some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a:t>
                </a: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t="-13333" b="-2095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2441905"/>
            <a:ext cx="11917180" cy="3233364"/>
          </a:xfrm>
        </p:spPr>
        <p:txBody>
          <a:bodyPr>
            <a:normAutofit lnSpcReduction="10000"/>
          </a:bodyPr>
          <a:lstStyle/>
          <a:p>
            <a:pPr marL="0" indent="0">
              <a:buNone/>
            </a:pPr>
            <a:r>
              <a:rPr lang="en-US" dirty="0">
                <a:solidFill>
                  <a:srgbClr val="FFFF00"/>
                </a:solidFill>
                <a:latin typeface="Monaco" pitchFamily="2" charset="77"/>
              </a:rPr>
              <a:t>A two-layer MLP is a hypothesis space defined by…</a:t>
            </a: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…it is a universal function approximator 							(under some conditions)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7D9B32F-40E1-3841-93AD-D48AAD447455}"/>
                  </a:ext>
                </a:extLst>
              </p:cNvPr>
              <p:cNvSpPr/>
              <p:nvPr/>
            </p:nvSpPr>
            <p:spPr>
              <a:xfrm>
                <a:off x="0" y="3379381"/>
                <a:ext cx="12199815" cy="9388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𝐻</m:t>
                          </m:r>
                        </m:e>
                        <m:sub>
                          <m:r>
                            <a:rPr lang="en-US" sz="2800" b="0" i="1" smtClean="0">
                              <a:solidFill>
                                <a:srgbClr val="FFFF00"/>
                              </a:solidFill>
                              <a:latin typeface="Cambria Math" panose="02040503050406030204" pitchFamily="18" charset="0"/>
                            </a:rPr>
                            <m:t>𝑁𝑁</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𝑓</m:t>
                          </m:r>
                        </m:e>
                        <m:sub>
                          <m:sSub>
                            <m:sSubPr>
                              <m:ctrlPr>
                                <a:rPr lang="en-US" sz="280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𝑤</m:t>
                              </m:r>
                            </m:e>
                            <m:sub>
                              <m:r>
                                <a:rPr lang="en-US" sz="2800" b="0" i="1" smtClean="0">
                                  <a:solidFill>
                                    <a:srgbClr val="FFFF00"/>
                                  </a:solidFill>
                                  <a:latin typeface="Cambria Math" panose="02040503050406030204" pitchFamily="18" charset="0"/>
                                </a:rPr>
                                <m:t>𝑖</m:t>
                              </m:r>
                            </m:sub>
                          </m:sSub>
                          <m:r>
                            <a:rPr lang="en-US" sz="2800" b="0" i="1" smtClean="0">
                              <a:solidFill>
                                <a:srgbClr val="FFFF00"/>
                              </a:solidFill>
                              <a:latin typeface="Cambria Math" panose="02040503050406030204" pitchFamily="18" charset="0"/>
                            </a:rPr>
                            <m:t>, </m:t>
                          </m:r>
                          <m:sSub>
                            <m:sSubPr>
                              <m:ctrlPr>
                                <a:rPr lang="en-US" sz="2800" b="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𝑣</m:t>
                              </m:r>
                            </m:e>
                            <m:sub>
                              <m:r>
                                <a:rPr lang="en-US" sz="2800" b="0" i="1" smtClean="0">
                                  <a:solidFill>
                                    <a:srgbClr val="FFFF00"/>
                                  </a:solidFill>
                                  <a:latin typeface="Cambria Math" panose="02040503050406030204" pitchFamily="18" charset="0"/>
                                </a:rPr>
                                <m:t>𝑖</m:t>
                              </m:r>
                            </m:sub>
                          </m:sSub>
                          <m:r>
                            <a:rPr lang="en-US" sz="2800" b="0" i="1" smtClean="0">
                              <a:solidFill>
                                <a:srgbClr val="FFFF00"/>
                              </a:solidFill>
                              <a:latin typeface="Cambria Math" panose="02040503050406030204" pitchFamily="18" charset="0"/>
                            </a:rPr>
                            <m:t>,</m:t>
                          </m:r>
                          <m:r>
                            <a:rPr lang="en-US" sz="2800" b="0" i="1" smtClean="0">
                              <a:solidFill>
                                <a:srgbClr val="FFFF00"/>
                              </a:solidFill>
                              <a:latin typeface="Cambria Math" panose="02040503050406030204" pitchFamily="18" charset="0"/>
                            </a:rPr>
                            <m:t>𝑚</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ℝ</m:t>
                          </m:r>
                          <m:r>
                            <a:rPr lang="en-US" sz="2800" i="1">
                              <a:solidFill>
                                <a:srgbClr val="FFFF00"/>
                              </a:solidFill>
                              <a:latin typeface="Cambria Math" panose="02040503050406030204" pitchFamily="18" charset="0"/>
                              <a:ea typeface="Cambria Math" panose="02040503050406030204" pitchFamily="18" charset="0"/>
                            </a:rPr>
                            <m:t>, </m:t>
                          </m:r>
                          <m:r>
                            <a:rPr lang="en-US" sz="2800" i="1">
                              <a:solidFill>
                                <a:srgbClr val="FFFF00"/>
                              </a:solidFill>
                              <a:latin typeface="Cambria Math" panose="02040503050406030204" pitchFamily="18" charset="0"/>
                            </a:rPr>
                            <m:t>𝑓</m:t>
                          </m:r>
                        </m:e>
                        <m:sub>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𝑤</m:t>
                              </m:r>
                            </m:e>
                            <m:sub>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rPr>
                            <m:t>, </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𝑣</m:t>
                              </m:r>
                            </m:e>
                            <m:sub>
                              <m:r>
                                <a:rPr lang="en-US" sz="2800" i="1">
                                  <a:solidFill>
                                    <a:srgbClr val="FFFF00"/>
                                  </a:solidFill>
                                  <a:latin typeface="Cambria Math" panose="02040503050406030204" pitchFamily="18" charset="0"/>
                                </a:rPr>
                                <m:t>𝑖</m:t>
                              </m:r>
                            </m:sub>
                          </m:sSub>
                          <m:r>
                            <a:rPr lang="en-US" sz="2800" b="0" i="1" smtClean="0">
                              <a:solidFill>
                                <a:srgbClr val="FFFF00"/>
                              </a:solidFill>
                              <a:latin typeface="Cambria Math" panose="02040503050406030204" pitchFamily="18" charset="0"/>
                            </a:rPr>
                            <m:t>,</m:t>
                          </m:r>
                          <m:r>
                            <a:rPr lang="en-US" sz="2800" b="0" i="1" smtClean="0">
                              <a:solidFill>
                                <a:srgbClr val="FFFF00"/>
                              </a:solidFill>
                              <a:latin typeface="Cambria Math" panose="02040503050406030204" pitchFamily="18" charset="0"/>
                            </a:rPr>
                            <m:t>𝑚</m:t>
                          </m:r>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r>
                        <a:rPr lang="en-US" sz="2800" b="0" i="1" smtClean="0">
                          <a:solidFill>
                            <a:srgbClr val="FFFF00"/>
                          </a:solidFill>
                          <a:latin typeface="Cambria Math" panose="02040503050406030204" pitchFamily="18" charset="0"/>
                        </a:rPr>
                        <m:t>=</m:t>
                      </m:r>
                      <m:nary>
                        <m:naryPr>
                          <m:chr m:val="∑"/>
                          <m:limLoc m:val="subSup"/>
                          <m:ctrlPr>
                            <a:rPr lang="en-US" sz="2800" i="1">
                              <a:solidFill>
                                <a:srgbClr val="FFFF00"/>
                              </a:solidFill>
                              <a:latin typeface="Cambria Math" panose="02040503050406030204" pitchFamily="18" charset="0"/>
                            </a:rPr>
                          </m:ctrlPr>
                        </m:naryPr>
                        <m:sub>
                          <m:r>
                            <m:rPr>
                              <m:brk m:alnAt="25"/>
                            </m:rPr>
                            <a:rPr lang="en-US" sz="2800" i="1">
                              <a:solidFill>
                                <a:srgbClr val="FFFF00"/>
                              </a:solidFill>
                              <a:latin typeface="Cambria Math" panose="02040503050406030204" pitchFamily="18" charset="0"/>
                            </a:rPr>
                            <m:t>𝑖</m:t>
                          </m:r>
                        </m:sub>
                        <m:sup>
                          <m:r>
                            <a:rPr lang="en-US" sz="2800" i="1">
                              <a:solidFill>
                                <a:srgbClr val="FFFF00"/>
                              </a:solidFill>
                              <a:latin typeface="Cambria Math" panose="02040503050406030204" pitchFamily="18" charset="0"/>
                            </a:rPr>
                            <m:t>𝑚</m:t>
                          </m:r>
                        </m:sup>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𝑤</m:t>
                              </m:r>
                            </m:e>
                            <m:sub>
                              <m:r>
                                <a:rPr lang="en-US" sz="2800" i="1">
                                  <a:solidFill>
                                    <a:srgbClr val="FFFF00"/>
                                  </a:solidFill>
                                  <a:latin typeface="Cambria Math" panose="02040503050406030204" pitchFamily="18" charset="0"/>
                                </a:rPr>
                                <m:t>𝑖</m:t>
                              </m:r>
                            </m:sub>
                          </m:sSub>
                          <m:r>
                            <a:rPr lang="el-GR" sz="2800" i="1">
                              <a:solidFill>
                                <a:srgbClr val="FFFF00"/>
                              </a:solidFill>
                              <a:latin typeface="Cambria Math" panose="02040503050406030204" pitchFamily="18" charset="0"/>
                              <a:ea typeface="Cambria Math" panose="02040503050406030204" pitchFamily="18" charset="0"/>
                            </a:rPr>
                            <m:t>𝜎</m:t>
                          </m:r>
                          <m:d>
                            <m:dPr>
                              <m:ctrlPr>
                                <a:rPr lang="en-US" sz="2800" i="1">
                                  <a:solidFill>
                                    <a:srgbClr val="FFFF00"/>
                                  </a:solidFill>
                                  <a:latin typeface="Cambria Math" panose="02040503050406030204" pitchFamily="18" charset="0"/>
                                  <a:ea typeface="Cambria Math" panose="02040503050406030204" pitchFamily="18" charset="0"/>
                                </a:rPr>
                              </m:ctrlPr>
                            </m:dPr>
                            <m:e>
                              <m:sSubSup>
                                <m:sSubSupPr>
                                  <m:ctrlPr>
                                    <a:rPr lang="en-US" sz="2800" i="1">
                                      <a:solidFill>
                                        <a:srgbClr val="FFFF00"/>
                                      </a:solidFill>
                                      <a:latin typeface="Cambria Math" panose="02040503050406030204" pitchFamily="18" charset="0"/>
                                      <a:ea typeface="Cambria Math" panose="02040503050406030204" pitchFamily="18" charset="0"/>
                                    </a:rPr>
                                  </m:ctrlPr>
                                </m:sSubSupPr>
                                <m:e>
                                  <m:r>
                                    <a:rPr lang="en-US" sz="2800" i="1">
                                      <a:solidFill>
                                        <a:srgbClr val="FFFF00"/>
                                      </a:solidFill>
                                      <a:latin typeface="Cambria Math" panose="02040503050406030204" pitchFamily="18" charset="0"/>
                                      <a:ea typeface="Cambria Math" panose="02040503050406030204" pitchFamily="18" charset="0"/>
                                    </a:rPr>
                                    <m:t>𝑣</m:t>
                                  </m:r>
                                </m:e>
                                <m:sub>
                                  <m:r>
                                    <a:rPr lang="en-US" sz="2800" i="1">
                                      <a:solidFill>
                                        <a:srgbClr val="FFFF00"/>
                                      </a:solidFill>
                                      <a:latin typeface="Cambria Math" panose="02040503050406030204" pitchFamily="18" charset="0"/>
                                      <a:ea typeface="Cambria Math" panose="02040503050406030204" pitchFamily="18" charset="0"/>
                                    </a:rPr>
                                    <m:t>𝑖</m:t>
                                  </m:r>
                                </m:sub>
                                <m:sup>
                                  <m:r>
                                    <a:rPr lang="en-US" sz="2800" i="1">
                                      <a:solidFill>
                                        <a:srgbClr val="FFFF00"/>
                                      </a:solidFill>
                                      <a:latin typeface="Cambria Math" panose="02040503050406030204" pitchFamily="18" charset="0"/>
                                      <a:ea typeface="Cambria Math" panose="02040503050406030204" pitchFamily="18" charset="0"/>
                                    </a:rPr>
                                    <m:t>𝑇</m:t>
                                  </m:r>
                                </m:sup>
                              </m:sSubSup>
                              <m:r>
                                <a:rPr lang="en-US" sz="2800" i="1">
                                  <a:solidFill>
                                    <a:srgbClr val="FFFF00"/>
                                  </a:solidFill>
                                  <a:latin typeface="Cambria Math" panose="02040503050406030204" pitchFamily="18" charset="0"/>
                                </a:rPr>
                                <m:t>𝑥</m:t>
                              </m:r>
                            </m:e>
                          </m:d>
                        </m:e>
                      </m:nary>
                      <m:r>
                        <a:rPr lang="en-US" sz="2800" b="0" i="1" smtClean="0">
                          <a:solidFill>
                            <a:srgbClr val="FFFF00"/>
                          </a:solidFill>
                          <a:latin typeface="Cambria Math" panose="02040503050406030204" pitchFamily="18" charset="0"/>
                        </a:rPr>
                        <m:t>:</m:t>
                      </m:r>
                      <m:sSub>
                        <m:sSubPr>
                          <m:ctrlPr>
                            <a:rPr lang="en-US" sz="2800" b="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𝑣</m:t>
                          </m:r>
                        </m:e>
                        <m:sub>
                          <m:r>
                            <a:rPr lang="en-US" sz="2800" b="0" i="1" smtClean="0">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ea typeface="Cambria Math" panose="02040503050406030204" pitchFamily="18" charset="0"/>
                        </a:rPr>
                        <m:t>∈</m:t>
                      </m:r>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r>
                        <a:rPr lang="en-US" sz="2800" b="0" i="1" smtClean="0">
                          <a:solidFill>
                            <a:srgbClr val="FFFF00"/>
                          </a:solidFill>
                          <a:latin typeface="Cambria Math" panose="02040503050406030204" pitchFamily="18" charset="0"/>
                          <a:ea typeface="Cambria Math" panose="02040503050406030204" pitchFamily="18" charset="0"/>
                        </a:rPr>
                        <m:t>, </m:t>
                      </m:r>
                      <m:sSub>
                        <m:sSubPr>
                          <m:ctrlPr>
                            <a:rPr lang="en-US" sz="2800" b="0" i="1" smtClean="0">
                              <a:solidFill>
                                <a:srgbClr val="FFFF00"/>
                              </a:solidFill>
                              <a:latin typeface="Cambria Math" panose="02040503050406030204" pitchFamily="18" charset="0"/>
                              <a:ea typeface="Cambria Math" panose="02040503050406030204" pitchFamily="18" charset="0"/>
                            </a:rPr>
                          </m:ctrlPr>
                        </m:sSubPr>
                        <m:e>
                          <m:r>
                            <a:rPr lang="en-US" sz="2800" b="0" i="1" smtClean="0">
                              <a:solidFill>
                                <a:srgbClr val="FFFF00"/>
                              </a:solidFill>
                              <a:latin typeface="Cambria Math" panose="02040503050406030204" pitchFamily="18" charset="0"/>
                              <a:ea typeface="Cambria Math" panose="02040503050406030204" pitchFamily="18" charset="0"/>
                            </a:rPr>
                            <m:t>𝑤</m:t>
                          </m:r>
                        </m:e>
                        <m:sub>
                          <m:r>
                            <a:rPr lang="en-US" sz="2800" b="0" i="1" smtClean="0">
                              <a:solidFill>
                                <a:srgbClr val="FFFF00"/>
                              </a:solidFill>
                              <a:latin typeface="Cambria Math" panose="02040503050406030204" pitchFamily="18" charset="0"/>
                              <a:ea typeface="Cambria Math" panose="02040503050406030204" pitchFamily="18" charset="0"/>
                            </a:rPr>
                            <m:t>𝑖</m:t>
                          </m:r>
                        </m:sub>
                      </m:sSub>
                      <m:r>
                        <a:rPr lang="en-US" sz="2800" b="0" i="1" smtClean="0">
                          <a:solidFill>
                            <a:srgbClr val="FFFF00"/>
                          </a:solidFill>
                          <a:latin typeface="Cambria Math" panose="02040503050406030204" pitchFamily="18" charset="0"/>
                          <a:ea typeface="Cambria Math" panose="02040503050406030204" pitchFamily="18" charset="0"/>
                        </a:rPr>
                        <m:t>∈</m:t>
                      </m:r>
                      <m:r>
                        <a:rPr lang="en-US" sz="2800" b="0" i="1" smtClean="0">
                          <a:solidFill>
                            <a:srgbClr val="FFFF00"/>
                          </a:solidFill>
                          <a:latin typeface="Cambria Math" panose="02040503050406030204" pitchFamily="18" charset="0"/>
                          <a:ea typeface="Cambria Math" panose="02040503050406030204" pitchFamily="18" charset="0"/>
                        </a:rPr>
                        <m:t>ℝ</m:t>
                      </m:r>
                      <m:r>
                        <a:rPr lang="en-US" sz="2800" b="0" i="1" smtClean="0">
                          <a:solidFill>
                            <a:srgbClr val="FFFF00"/>
                          </a:solidFill>
                          <a:latin typeface="Cambria Math" panose="02040503050406030204" pitchFamily="18" charset="0"/>
                          <a:ea typeface="Cambria Math" panose="02040503050406030204" pitchFamily="18" charset="0"/>
                        </a:rPr>
                        <m:t>,</m:t>
                      </m:r>
                      <m:r>
                        <a:rPr lang="en-US" sz="2800" b="0" i="1" smtClean="0">
                          <a:solidFill>
                            <a:srgbClr val="FFFF00"/>
                          </a:solidFill>
                          <a:latin typeface="Cambria Math" panose="02040503050406030204" pitchFamily="18" charset="0"/>
                          <a:ea typeface="Cambria Math" panose="02040503050406030204" pitchFamily="18" charset="0"/>
                        </a:rPr>
                        <m:t>𝑚</m:t>
                      </m:r>
                      <m:r>
                        <a:rPr lang="en-US" sz="2800" b="0" i="1" smtClean="0">
                          <a:solidFill>
                            <a:srgbClr val="FFFF00"/>
                          </a:solidFill>
                          <a:latin typeface="Cambria Math" panose="02040503050406030204" pitchFamily="18" charset="0"/>
                          <a:ea typeface="Cambria Math" panose="02040503050406030204" pitchFamily="18" charset="0"/>
                        </a:rPr>
                        <m:t>∈</m:t>
                      </m:r>
                      <m:r>
                        <a:rPr lang="en-US" sz="2800" b="0" i="1" smtClean="0">
                          <a:solidFill>
                            <a:srgbClr val="FFFF00"/>
                          </a:solidFill>
                          <a:latin typeface="Cambria Math" panose="02040503050406030204" pitchFamily="18" charset="0"/>
                          <a:ea typeface="Cambria Math" panose="02040503050406030204" pitchFamily="18" charset="0"/>
                        </a:rPr>
                        <m:t>ℕ</m:t>
                      </m:r>
                      <m:r>
                        <a:rPr lang="en-US" sz="2800" i="1">
                          <a:solidFill>
                            <a:srgbClr val="FFFF0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07D9B32F-40E1-3841-93AD-D48AAD447455}"/>
                  </a:ext>
                </a:extLst>
              </p:cNvPr>
              <p:cNvSpPr>
                <a:spLocks noRot="1" noChangeAspect="1" noMove="1" noResize="1" noEditPoints="1" noAdjustHandles="1" noChangeArrowheads="1" noChangeShapeType="1" noTextEdit="1"/>
              </p:cNvSpPr>
              <p:nvPr/>
            </p:nvSpPr>
            <p:spPr>
              <a:xfrm>
                <a:off x="0" y="3379381"/>
                <a:ext cx="12199815" cy="938847"/>
              </a:xfrm>
              <a:prstGeom prst="rect">
                <a:avLst/>
              </a:prstGeom>
              <a:blipFill>
                <a:blip r:embed="rId4"/>
                <a:stretch>
                  <a:fillRect t="-160000" b="-234667"/>
                </a:stretch>
              </a:blipFill>
            </p:spPr>
            <p:txBody>
              <a:bodyPr/>
              <a:lstStyle/>
              <a:p>
                <a:r>
                  <a:rPr lang="en-US">
                    <a:noFill/>
                  </a:rPr>
                  <a:t> </a:t>
                </a:r>
              </a:p>
            </p:txBody>
          </p:sp>
        </mc:Fallback>
      </mc:AlternateContent>
    </p:spTree>
    <p:extLst>
      <p:ext uri="{BB962C8B-B14F-4D97-AF65-F5344CB8AC3E}">
        <p14:creationId xmlns:p14="http://schemas.microsoft.com/office/powerpoint/2010/main" val="2677112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some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a:t>
                </a: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t="-13333" b="-2095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19" y="2441905"/>
            <a:ext cx="12058947" cy="3233364"/>
          </a:xfrm>
        </p:spPr>
        <p:txBody>
          <a:bodyPr>
            <a:normAutofit/>
          </a:bodyPr>
          <a:lstStyle/>
          <a:p>
            <a:pPr marL="0" indent="0">
              <a:buNone/>
            </a:pPr>
            <a:r>
              <a:rPr lang="en-US" dirty="0">
                <a:solidFill>
                  <a:srgbClr val="FFFF00"/>
                </a:solidFill>
                <a:latin typeface="Monaco" pitchFamily="2" charset="77"/>
              </a:rPr>
              <a:t>Consider: a hyperplane has limited expressive power since it cannot classify non-linearly-separable data.</a:t>
            </a: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a:t>
            </a:r>
          </a:p>
        </p:txBody>
      </p:sp>
      <p:pic>
        <p:nvPicPr>
          <p:cNvPr id="5" name="Picture 4">
            <a:extLst>
              <a:ext uri="{FF2B5EF4-FFF2-40B4-BE49-F238E27FC236}">
                <a16:creationId xmlns:a16="http://schemas.microsoft.com/office/drawing/2014/main" id="{85314176-B733-8A4F-A456-6CBEC37A6A89}"/>
              </a:ext>
            </a:extLst>
          </p:cNvPr>
          <p:cNvPicPr>
            <a:picLocks noChangeAspect="1"/>
          </p:cNvPicPr>
          <p:nvPr/>
        </p:nvPicPr>
        <p:blipFill>
          <a:blip r:embed="rId4"/>
          <a:stretch>
            <a:fillRect/>
          </a:stretch>
        </p:blipFill>
        <p:spPr>
          <a:xfrm>
            <a:off x="7767084" y="3584427"/>
            <a:ext cx="3586716" cy="2558524"/>
          </a:xfrm>
          <a:prstGeom prst="rect">
            <a:avLst/>
          </a:prstGeom>
        </p:spPr>
      </p:pic>
    </p:spTree>
    <p:extLst>
      <p:ext uri="{BB962C8B-B14F-4D97-AF65-F5344CB8AC3E}">
        <p14:creationId xmlns:p14="http://schemas.microsoft.com/office/powerpoint/2010/main" val="3544081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some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a:t>
                </a: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t="-13333" b="-2095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2441905"/>
            <a:ext cx="11917180" cy="3233364"/>
          </a:xfrm>
        </p:spPr>
        <p:txBody>
          <a:bodyPr>
            <a:normAutofit/>
          </a:bodyPr>
          <a:lstStyle/>
          <a:p>
            <a:pPr marL="0" indent="0">
              <a:buNone/>
            </a:pPr>
            <a:r>
              <a:rPr lang="en-US" dirty="0">
                <a:solidFill>
                  <a:srgbClr val="FFFF00"/>
                </a:solidFill>
                <a:latin typeface="Monaco" pitchFamily="2" charset="77"/>
              </a:rPr>
              <a:t>A kernel machine is a hypothesis space defined by…</a:t>
            </a: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7D9B32F-40E1-3841-93AD-D48AAD447455}"/>
                  </a:ext>
                </a:extLst>
              </p:cNvPr>
              <p:cNvSpPr/>
              <p:nvPr/>
            </p:nvSpPr>
            <p:spPr>
              <a:xfrm>
                <a:off x="2578146" y="3429000"/>
                <a:ext cx="7973337" cy="764505"/>
              </a:xfrm>
              <a:prstGeom prst="rect">
                <a:avLst/>
              </a:prstGeom>
            </p:spPr>
            <p:txBody>
              <a:bodyPr wrap="none">
                <a:spAutoFit/>
              </a:bodyPr>
              <a:lstStyle/>
              <a:p>
                <a:pPr lvl="0">
                  <a:lnSpc>
                    <a:spcPct val="90000"/>
                  </a:lnSpc>
                  <a:spcBef>
                    <a:spcPts val="1000"/>
                  </a:spcBef>
                </a:pPr>
                <a14:m>
                  <m:oMathPara xmlns:m="http://schemas.openxmlformats.org/officeDocument/2006/math">
                    <m:oMathParaPr>
                      <m:jc m:val="centerGroup"/>
                    </m:oMathParaPr>
                    <m:oMath xmlns:m="http://schemas.openxmlformats.org/officeDocument/2006/math">
                      <m:sSub>
                        <m:sSubPr>
                          <m:ctrlPr>
                            <a:rPr lang="en-US" sz="280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𝐻</m:t>
                          </m:r>
                        </m:e>
                        <m:sub>
                          <m:r>
                            <a:rPr lang="en-US" sz="2800" b="0" i="1" smtClean="0">
                              <a:solidFill>
                                <a:srgbClr val="FFFF00"/>
                              </a:solidFill>
                              <a:latin typeface="Cambria Math" panose="02040503050406030204" pitchFamily="18" charset="0"/>
                            </a:rPr>
                            <m:t>𝐾𝑀</m:t>
                          </m:r>
                        </m:sub>
                      </m:sSub>
                      <m:r>
                        <a:rPr lang="en-US" sz="2800" i="1" smtClean="0">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𝑓</m:t>
                          </m:r>
                        </m:e>
                        <m:sub>
                          <m:r>
                            <a:rPr lang="en-US" sz="2800" i="1">
                              <a:solidFill>
                                <a:srgbClr val="FFFF00"/>
                              </a:solidFill>
                              <a:latin typeface="Cambria Math" panose="02040503050406030204" pitchFamily="18" charset="0"/>
                            </a:rPr>
                            <m:t>𝑤</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ℝ</m:t>
                          </m:r>
                          <m:r>
                            <a:rPr lang="en-US" sz="2800" i="1">
                              <a:solidFill>
                                <a:srgbClr val="FFFF00"/>
                              </a:solidFill>
                              <a:latin typeface="Cambria Math" panose="02040503050406030204" pitchFamily="18" charset="0"/>
                              <a:ea typeface="Cambria Math" panose="02040503050406030204" pitchFamily="18" charset="0"/>
                            </a:rPr>
                            <m:t>, </m:t>
                          </m:r>
                          <m:r>
                            <a:rPr lang="en-US" sz="2800" i="1">
                              <a:solidFill>
                                <a:srgbClr val="FFFF00"/>
                              </a:solidFill>
                              <a:latin typeface="Cambria Math" panose="02040503050406030204" pitchFamily="18" charset="0"/>
                            </a:rPr>
                            <m:t>𝑓</m:t>
                          </m:r>
                        </m:e>
                        <m:sub>
                          <m:r>
                            <a:rPr lang="en-US" sz="2800" i="1">
                              <a:solidFill>
                                <a:srgbClr val="FFFF00"/>
                              </a:solidFill>
                              <a:latin typeface="Cambria Math" panose="02040503050406030204" pitchFamily="18" charset="0"/>
                            </a:rPr>
                            <m:t>𝑤</m:t>
                          </m:r>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r>
                        <a:rPr lang="en-US" sz="2800" i="1">
                          <a:solidFill>
                            <a:srgbClr val="FFFF00"/>
                          </a:solidFill>
                          <a:latin typeface="Cambria Math" panose="02040503050406030204" pitchFamily="18" charset="0"/>
                        </a:rPr>
                        <m:t>= </m:t>
                      </m:r>
                      <m:sSup>
                        <m:sSupPr>
                          <m:ctrlPr>
                            <a:rPr lang="en-US" sz="2800" i="1" smtClean="0">
                              <a:solidFill>
                                <a:srgbClr val="FFFF00"/>
                              </a:solidFill>
                              <a:latin typeface="Cambria Math" panose="02040503050406030204" pitchFamily="18" charset="0"/>
                            </a:rPr>
                          </m:ctrlPr>
                        </m:sSupPr>
                        <m:e>
                          <m:r>
                            <a:rPr lang="en-US" sz="2800" i="1">
                              <a:solidFill>
                                <a:srgbClr val="FFFF00"/>
                              </a:solidFill>
                              <a:latin typeface="Cambria Math" panose="02040503050406030204" pitchFamily="18" charset="0"/>
                            </a:rPr>
                            <m:t>𝑤</m:t>
                          </m:r>
                        </m:e>
                        <m:sup>
                          <m:r>
                            <a:rPr lang="en-US" sz="2800" i="1" smtClean="0">
                              <a:solidFill>
                                <a:srgbClr val="FFFF00"/>
                              </a:solidFill>
                              <a:latin typeface="Cambria Math" panose="02040503050406030204" pitchFamily="18" charset="0"/>
                            </a:rPr>
                            <m:t>𝑇</m:t>
                          </m:r>
                        </m:sup>
                      </m:sSup>
                      <m:r>
                        <a:rPr lang="en-US" sz="2800" i="1" smtClean="0">
                          <a:solidFill>
                            <a:srgbClr val="FFFF00"/>
                          </a:solidFill>
                          <a:latin typeface="Cambria Math" panose="02040503050406030204" pitchFamily="18" charset="0"/>
                          <a:ea typeface="Cambria Math" panose="02040503050406030204" pitchFamily="18" charset="0"/>
                        </a:rPr>
                        <m:t>𝜑</m:t>
                      </m:r>
                      <m:r>
                        <a:rPr lang="en-US" sz="2800" b="0" i="1" smtClean="0">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rPr>
                        <m:t>𝑥</m:t>
                      </m:r>
                      <m:r>
                        <a:rPr lang="en-US" sz="2800" b="0" i="1" smtClean="0">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𝑤</m:t>
                      </m:r>
                      <m:r>
                        <a:rPr lang="en-US" sz="2800" i="1">
                          <a:solidFill>
                            <a:srgbClr val="FFFF00"/>
                          </a:solidFill>
                          <a:latin typeface="Cambria Math" panose="02040503050406030204" pitchFamily="18" charset="0"/>
                          <a:ea typeface="Cambria Math" panose="02040503050406030204" pitchFamily="18" charset="0"/>
                        </a:rPr>
                        <m:t>∈</m:t>
                      </m:r>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b="0" i="1" smtClean="0">
                              <a:solidFill>
                                <a:srgbClr val="FFFF00"/>
                              </a:solidFill>
                              <a:latin typeface="Cambria Math" panose="02040503050406030204" pitchFamily="18" charset="0"/>
                              <a:ea typeface="Cambria Math" panose="02040503050406030204" pitchFamily="18" charset="0"/>
                            </a:rPr>
                            <m:t>𝑝</m:t>
                          </m:r>
                        </m:sup>
                      </m:sSup>
                      <m:r>
                        <a:rPr lang="en-US" sz="2800" i="1">
                          <a:solidFill>
                            <a:srgbClr val="FFFF00"/>
                          </a:solidFill>
                          <a:latin typeface="Cambria Math" panose="02040503050406030204" pitchFamily="18" charset="0"/>
                          <a:ea typeface="Cambria Math" panose="02040503050406030204" pitchFamily="18" charset="0"/>
                        </a:rPr>
                        <m:t>}</m:t>
                      </m:r>
                    </m:oMath>
                  </m:oMathPara>
                </a14:m>
                <a:endParaRPr lang="en-US" sz="2800" dirty="0">
                  <a:solidFill>
                    <a:srgbClr val="FFFF00"/>
                  </a:solidFill>
                  <a:latin typeface="Monaco" pitchFamily="2" charset="77"/>
                </a:endParaRPr>
              </a:p>
              <a:p>
                <a:endParaRPr lang="en-US" dirty="0"/>
              </a:p>
            </p:txBody>
          </p:sp>
        </mc:Choice>
        <mc:Fallback xmlns="">
          <p:sp>
            <p:nvSpPr>
              <p:cNvPr id="4" name="Rectangle 3">
                <a:extLst>
                  <a:ext uri="{FF2B5EF4-FFF2-40B4-BE49-F238E27FC236}">
                    <a16:creationId xmlns:a16="http://schemas.microsoft.com/office/drawing/2014/main" id="{07D9B32F-40E1-3841-93AD-D48AAD447455}"/>
                  </a:ext>
                </a:extLst>
              </p:cNvPr>
              <p:cNvSpPr>
                <a:spLocks noRot="1" noChangeAspect="1" noMove="1" noResize="1" noEditPoints="1" noAdjustHandles="1" noChangeArrowheads="1" noChangeShapeType="1" noTextEdit="1"/>
              </p:cNvSpPr>
              <p:nvPr/>
            </p:nvSpPr>
            <p:spPr>
              <a:xfrm>
                <a:off x="2578146" y="3429000"/>
                <a:ext cx="7973337" cy="764505"/>
              </a:xfrm>
              <a:prstGeom prst="rect">
                <a:avLst/>
              </a:prstGeom>
              <a:blipFill>
                <a:blip r:embed="rId4"/>
                <a:stretch>
                  <a:fillRect t="-1639"/>
                </a:stretch>
              </a:blipFill>
            </p:spPr>
            <p:txBody>
              <a:bodyPr/>
              <a:lstStyle/>
              <a:p>
                <a:r>
                  <a:rPr lang="en-US">
                    <a:noFill/>
                  </a:rPr>
                  <a:t> </a:t>
                </a:r>
              </a:p>
            </p:txBody>
          </p:sp>
        </mc:Fallback>
      </mc:AlternateContent>
    </p:spTree>
    <p:extLst>
      <p:ext uri="{BB962C8B-B14F-4D97-AF65-F5344CB8AC3E}">
        <p14:creationId xmlns:p14="http://schemas.microsoft.com/office/powerpoint/2010/main" val="314585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Formulate “learning”</a:t>
            </a:r>
          </a:p>
        </p:txBody>
      </p:sp>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1304364" y="3041930"/>
            <a:ext cx="10515600" cy="774140"/>
          </a:xfrm>
        </p:spPr>
        <p:txBody>
          <a:bodyPr/>
          <a:lstStyle/>
          <a:p>
            <a:pPr marL="0" indent="0">
              <a:buNone/>
            </a:pPr>
            <a:r>
              <a:rPr lang="en-US" dirty="0">
                <a:solidFill>
                  <a:srgbClr val="FFFF00"/>
                </a:solidFill>
                <a:latin typeface="Monaco" pitchFamily="2" charset="77"/>
              </a:rPr>
              <a:t>What is the “learning” in machine learning?</a:t>
            </a:r>
          </a:p>
        </p:txBody>
      </p:sp>
    </p:spTree>
    <p:extLst>
      <p:ext uri="{BB962C8B-B14F-4D97-AF65-F5344CB8AC3E}">
        <p14:creationId xmlns:p14="http://schemas.microsoft.com/office/powerpoint/2010/main" val="3381900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some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a:t>
                </a: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t="-13333" b="-2095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2441905"/>
            <a:ext cx="11917180" cy="3233364"/>
          </a:xfrm>
        </p:spPr>
        <p:txBody>
          <a:bodyPr>
            <a:normAutofit lnSpcReduction="10000"/>
          </a:bodyPr>
          <a:lstStyle/>
          <a:p>
            <a:pPr marL="0" indent="0">
              <a:buNone/>
            </a:pPr>
            <a:r>
              <a:rPr lang="en-US" dirty="0">
                <a:solidFill>
                  <a:srgbClr val="FFFF00"/>
                </a:solidFill>
                <a:latin typeface="Monaco" pitchFamily="2" charset="77"/>
              </a:rPr>
              <a:t>A kernel machine is a hypothesis space defined by…</a:t>
            </a: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…it is a universal function approximator 							(under some conditions)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7D9B32F-40E1-3841-93AD-D48AAD447455}"/>
                  </a:ext>
                </a:extLst>
              </p:cNvPr>
              <p:cNvSpPr/>
              <p:nvPr/>
            </p:nvSpPr>
            <p:spPr>
              <a:xfrm>
                <a:off x="2578146" y="3429000"/>
                <a:ext cx="7766678" cy="764505"/>
              </a:xfrm>
              <a:prstGeom prst="rect">
                <a:avLst/>
              </a:prstGeom>
            </p:spPr>
            <p:txBody>
              <a:bodyPr wrap="none">
                <a:spAutoFit/>
              </a:bodyPr>
              <a:lstStyle/>
              <a:p>
                <a:pPr lvl="0">
                  <a:lnSpc>
                    <a:spcPct val="90000"/>
                  </a:lnSpc>
                  <a:spcBef>
                    <a:spcPts val="1000"/>
                  </a:spcBef>
                </a:pPr>
                <a14:m>
                  <m:oMathPara xmlns:m="http://schemas.openxmlformats.org/officeDocument/2006/math">
                    <m:oMathParaPr>
                      <m:jc m:val="centerGroup"/>
                    </m:oMathParaPr>
                    <m:oMath xmlns:m="http://schemas.openxmlformats.org/officeDocument/2006/math">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𝐻</m:t>
                          </m:r>
                        </m:e>
                        <m:sub>
                          <m:r>
                            <a:rPr lang="en-US" sz="2800" i="1">
                              <a:solidFill>
                                <a:srgbClr val="FFFF00"/>
                              </a:solidFill>
                              <a:latin typeface="Cambria Math" panose="02040503050406030204" pitchFamily="18" charset="0"/>
                            </a:rPr>
                            <m:t>𝐾𝑀</m:t>
                          </m:r>
                        </m:sub>
                      </m:sSub>
                      <m:r>
                        <a:rPr lang="en-US" sz="2800" i="1">
                          <a:solidFill>
                            <a:srgbClr val="FFFF00"/>
                          </a:solidFill>
                          <a:latin typeface="Cambria Math" panose="02040503050406030204" pitchFamily="18" charset="0"/>
                        </a:rPr>
                        <m:t> </m:t>
                      </m:r>
                      <m:r>
                        <a:rPr lang="en-US" sz="2800" i="1" smtClean="0">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𝑓</m:t>
                          </m:r>
                        </m:e>
                        <m:sub>
                          <m:r>
                            <a:rPr lang="en-US" sz="2800" i="1">
                              <a:solidFill>
                                <a:srgbClr val="FFFF00"/>
                              </a:solidFill>
                              <a:latin typeface="Cambria Math" panose="02040503050406030204" pitchFamily="18" charset="0"/>
                            </a:rPr>
                            <m:t>𝑤</m:t>
                          </m:r>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ℝ</m:t>
                          </m:r>
                          <m:r>
                            <a:rPr lang="en-US" sz="2800" i="1">
                              <a:solidFill>
                                <a:srgbClr val="FFFF00"/>
                              </a:solidFill>
                              <a:latin typeface="Cambria Math" panose="02040503050406030204" pitchFamily="18" charset="0"/>
                              <a:ea typeface="Cambria Math" panose="02040503050406030204" pitchFamily="18" charset="0"/>
                            </a:rPr>
                            <m:t>, </m:t>
                          </m:r>
                          <m:r>
                            <a:rPr lang="en-US" sz="2800" i="1">
                              <a:solidFill>
                                <a:srgbClr val="FFFF00"/>
                              </a:solidFill>
                              <a:latin typeface="Cambria Math" panose="02040503050406030204" pitchFamily="18" charset="0"/>
                            </a:rPr>
                            <m:t>𝑓</m:t>
                          </m:r>
                        </m:e>
                        <m:sub>
                          <m:r>
                            <a:rPr lang="en-US" sz="2800" i="1">
                              <a:solidFill>
                                <a:srgbClr val="FFFF00"/>
                              </a:solidFill>
                              <a:latin typeface="Cambria Math" panose="02040503050406030204" pitchFamily="18" charset="0"/>
                            </a:rPr>
                            <m:t>𝑤</m:t>
                          </m:r>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r>
                        <a:rPr lang="en-US" sz="2800" i="1">
                          <a:solidFill>
                            <a:srgbClr val="FFFF00"/>
                          </a:solidFill>
                          <a:latin typeface="Cambria Math" panose="02040503050406030204" pitchFamily="18" charset="0"/>
                        </a:rPr>
                        <m:t>=</m:t>
                      </m:r>
                      <m:d>
                        <m:dPr>
                          <m:begChr m:val="⟨"/>
                          <m:endChr m:val="⟩"/>
                          <m:ctrlPr>
                            <a:rPr lang="en-US" sz="2800" i="1" smtClean="0">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𝑤</m:t>
                          </m:r>
                          <m:r>
                            <a:rPr lang="en-US" sz="2800" b="0" i="1" smtClean="0">
                              <a:solidFill>
                                <a:srgbClr val="FFFF00"/>
                              </a:solidFill>
                              <a:latin typeface="Cambria Math" panose="02040503050406030204" pitchFamily="18" charset="0"/>
                            </a:rPr>
                            <m:t>, </m:t>
                          </m:r>
                          <m:r>
                            <a:rPr lang="en-US" sz="2800" i="1">
                              <a:solidFill>
                                <a:srgbClr val="FFFF00"/>
                              </a:solidFill>
                              <a:latin typeface="Cambria Math" panose="02040503050406030204" pitchFamily="18" charset="0"/>
                              <a:ea typeface="Cambria Math" panose="02040503050406030204" pitchFamily="18" charset="0"/>
                            </a:rPr>
                            <m:t>𝜑</m:t>
                          </m:r>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rPr>
                            <m:t>𝑥</m:t>
                          </m:r>
                          <m:r>
                            <a:rPr lang="en-US" sz="2800" i="1">
                              <a:solidFill>
                                <a:srgbClr val="FFFF00"/>
                              </a:solidFill>
                              <a:latin typeface="Cambria Math" panose="02040503050406030204" pitchFamily="18" charset="0"/>
                            </a:rPr>
                            <m:t>)</m:t>
                          </m:r>
                        </m:e>
                      </m:d>
                      <m:r>
                        <a:rPr lang="en-US" sz="2800" i="1">
                          <a:solidFill>
                            <a:srgbClr val="FFFF00"/>
                          </a:solidFill>
                          <a:latin typeface="Cambria Math" panose="02040503050406030204" pitchFamily="18" charset="0"/>
                        </a:rPr>
                        <m:t>:</m:t>
                      </m:r>
                      <m:r>
                        <a:rPr lang="en-US" sz="2800" i="1">
                          <a:solidFill>
                            <a:srgbClr val="FFFF00"/>
                          </a:solidFill>
                          <a:latin typeface="Cambria Math" panose="02040503050406030204" pitchFamily="18" charset="0"/>
                        </a:rPr>
                        <m:t>𝑤</m:t>
                      </m:r>
                      <m:r>
                        <a:rPr lang="en-US" sz="2800" i="1">
                          <a:solidFill>
                            <a:srgbClr val="FFFF00"/>
                          </a:solidFill>
                          <a:latin typeface="Cambria Math" panose="02040503050406030204" pitchFamily="18" charset="0"/>
                          <a:ea typeface="Cambria Math" panose="02040503050406030204" pitchFamily="18" charset="0"/>
                        </a:rPr>
                        <m:t>∈</m:t>
                      </m:r>
                      <m:r>
                        <a:rPr lang="en-US" sz="2800" b="0" i="1" smtClean="0">
                          <a:solidFill>
                            <a:srgbClr val="FFFF00"/>
                          </a:solidFill>
                          <a:latin typeface="Cambria Math" panose="02040503050406030204" pitchFamily="18" charset="0"/>
                          <a:ea typeface="Cambria Math" panose="02040503050406030204" pitchFamily="18" charset="0"/>
                        </a:rPr>
                        <m:t>𝑉</m:t>
                      </m:r>
                      <m:r>
                        <a:rPr lang="en-US" sz="2800" i="1">
                          <a:solidFill>
                            <a:srgbClr val="FFFF00"/>
                          </a:solidFill>
                          <a:latin typeface="Cambria Math" panose="02040503050406030204" pitchFamily="18" charset="0"/>
                          <a:ea typeface="Cambria Math" panose="02040503050406030204" pitchFamily="18" charset="0"/>
                        </a:rPr>
                        <m:t>}</m:t>
                      </m:r>
                    </m:oMath>
                  </m:oMathPara>
                </a14:m>
                <a:endParaRPr lang="en-US" sz="2800" dirty="0">
                  <a:solidFill>
                    <a:srgbClr val="FFFF00"/>
                  </a:solidFill>
                  <a:latin typeface="Monaco" pitchFamily="2" charset="77"/>
                </a:endParaRPr>
              </a:p>
              <a:p>
                <a:endParaRPr lang="en-US" dirty="0"/>
              </a:p>
            </p:txBody>
          </p:sp>
        </mc:Choice>
        <mc:Fallback xmlns="">
          <p:sp>
            <p:nvSpPr>
              <p:cNvPr id="4" name="Rectangle 3">
                <a:extLst>
                  <a:ext uri="{FF2B5EF4-FFF2-40B4-BE49-F238E27FC236}">
                    <a16:creationId xmlns:a16="http://schemas.microsoft.com/office/drawing/2014/main" id="{07D9B32F-40E1-3841-93AD-D48AAD447455}"/>
                  </a:ext>
                </a:extLst>
              </p:cNvPr>
              <p:cNvSpPr>
                <a:spLocks noRot="1" noChangeAspect="1" noMove="1" noResize="1" noEditPoints="1" noAdjustHandles="1" noChangeArrowheads="1" noChangeShapeType="1" noTextEdit="1"/>
              </p:cNvSpPr>
              <p:nvPr/>
            </p:nvSpPr>
            <p:spPr>
              <a:xfrm>
                <a:off x="2578146" y="3429000"/>
                <a:ext cx="7766678" cy="764505"/>
              </a:xfrm>
              <a:prstGeom prst="rect">
                <a:avLst/>
              </a:prstGeom>
              <a:blipFill>
                <a:blip r:embed="rId4"/>
                <a:stretch>
                  <a:fillRect t="-1639"/>
                </a:stretch>
              </a:blipFill>
            </p:spPr>
            <p:txBody>
              <a:bodyPr/>
              <a:lstStyle/>
              <a:p>
                <a:r>
                  <a:rPr lang="en-US">
                    <a:noFill/>
                  </a:rPr>
                  <a:t> </a:t>
                </a:r>
              </a:p>
            </p:txBody>
          </p:sp>
        </mc:Fallback>
      </mc:AlternateContent>
    </p:spTree>
    <p:extLst>
      <p:ext uri="{BB962C8B-B14F-4D97-AF65-F5344CB8AC3E}">
        <p14:creationId xmlns:p14="http://schemas.microsoft.com/office/powerpoint/2010/main" val="4023859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some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a:t>
                </a:r>
              </a:p>
            </p:txBody>
          </p:sp>
        </mc:Choice>
        <mc:Fallback xmlns="">
          <p:sp>
            <p:nvSpPr>
              <p:cNvPr id="2" name="Title 1">
                <a:extLst>
                  <a:ext uri="{FF2B5EF4-FFF2-40B4-BE49-F238E27FC236}">
                    <a16:creationId xmlns:a16="http://schemas.microsoft.com/office/drawing/2014/main" id="{AA40DCE3-D106-4C45-9EEA-D1C943652130}"/>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292" t="-13333" b="-20952"/>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2441905"/>
            <a:ext cx="11917180" cy="3233364"/>
          </a:xfrm>
        </p:spPr>
        <p:txBody>
          <a:bodyPr>
            <a:normAutofit/>
          </a:bodyPr>
          <a:lstStyle/>
          <a:p>
            <a:pPr marL="0" indent="0">
              <a:buNone/>
            </a:pPr>
            <a:r>
              <a:rPr lang="en-US" dirty="0">
                <a:solidFill>
                  <a:srgbClr val="FFFF00"/>
                </a:solidFill>
                <a:latin typeface="Monaco" pitchFamily="2" charset="77"/>
              </a:rPr>
              <a:t>A kernel machine is a hypothesis space defined by…</a:t>
            </a: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7D9B32F-40E1-3841-93AD-D48AAD447455}"/>
                  </a:ext>
                </a:extLst>
              </p:cNvPr>
              <p:cNvSpPr/>
              <p:nvPr/>
            </p:nvSpPr>
            <p:spPr>
              <a:xfrm>
                <a:off x="468658" y="3618614"/>
                <a:ext cx="11529503" cy="1893082"/>
              </a:xfrm>
              <a:prstGeom prst="rect">
                <a:avLst/>
              </a:prstGeom>
            </p:spPr>
            <p:txBody>
              <a:bodyPr wrap="none">
                <a:spAutoFit/>
              </a:bodyPr>
              <a:lstStyle/>
              <a:p>
                <a:pPr lvl="0">
                  <a:lnSpc>
                    <a:spcPct val="90000"/>
                  </a:lnSpc>
                  <a:spcBef>
                    <a:spcPts val="1000"/>
                  </a:spcBef>
                </a:pPr>
                <a14:m>
                  <m:oMathPara xmlns:m="http://schemas.openxmlformats.org/officeDocument/2006/math">
                    <m:oMathParaPr>
                      <m:jc m:val="centerGroup"/>
                    </m:oMathParaPr>
                    <m:oMath xmlns:m="http://schemas.openxmlformats.org/officeDocument/2006/math">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𝐻</m:t>
                          </m:r>
                        </m:e>
                        <m:sub>
                          <m:r>
                            <a:rPr lang="en-US" sz="2800" i="1">
                              <a:solidFill>
                                <a:srgbClr val="FFFF00"/>
                              </a:solidFill>
                              <a:latin typeface="Cambria Math" panose="02040503050406030204" pitchFamily="18" charset="0"/>
                            </a:rPr>
                            <m:t>𝐾𝑀</m:t>
                          </m:r>
                        </m:sub>
                      </m:sSub>
                      <m:r>
                        <a:rPr lang="en-US" sz="2800" i="1">
                          <a:solidFill>
                            <a:srgbClr val="FFFF00"/>
                          </a:solidFill>
                          <a:latin typeface="Cambria Math" panose="02040503050406030204" pitchFamily="18" charset="0"/>
                        </a:rPr>
                        <m:t> </m:t>
                      </m:r>
                      <m:r>
                        <a:rPr lang="en-US" sz="2800" i="1" smtClean="0">
                          <a:solidFill>
                            <a:srgbClr val="FFFF00"/>
                          </a:solidFill>
                          <a:latin typeface="Cambria Math" panose="02040503050406030204" pitchFamily="18" charset="0"/>
                        </a:rPr>
                        <m:t>=</m:t>
                      </m:r>
                      <m:d>
                        <m:dPr>
                          <m:begChr m:val="{"/>
                          <m:endChr m:val="}"/>
                          <m:ctrlPr>
                            <a:rPr lang="en-US" sz="2800" i="1" smtClean="0">
                              <a:solidFill>
                                <a:srgbClr val="FFFF00"/>
                              </a:solidFill>
                              <a:latin typeface="Cambria Math" panose="02040503050406030204" pitchFamily="18" charset="0"/>
                            </a:rPr>
                          </m:ctrlPr>
                        </m:dPr>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𝑓</m:t>
                              </m:r>
                            </m:e>
                            <m:sub>
                              <m:sSub>
                                <m:sSubPr>
                                  <m:ctrlPr>
                                    <a:rPr lang="en-US" sz="280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𝑎</m:t>
                                  </m:r>
                                </m:e>
                                <m:sub>
                                  <m:r>
                                    <a:rPr lang="en-US" sz="2800" b="0" i="1" smtClean="0">
                                      <a:solidFill>
                                        <a:srgbClr val="FFFF00"/>
                                      </a:solidFill>
                                      <a:latin typeface="Cambria Math" panose="02040503050406030204" pitchFamily="18" charset="0"/>
                                    </a:rPr>
                                    <m:t>𝑖</m:t>
                                  </m:r>
                                </m:sub>
                              </m:sSub>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ℝ</m:t>
                              </m:r>
                              <m:r>
                                <a:rPr lang="en-US" sz="2800" i="1">
                                  <a:solidFill>
                                    <a:srgbClr val="FFFF00"/>
                                  </a:solidFill>
                                  <a:latin typeface="Cambria Math" panose="02040503050406030204" pitchFamily="18" charset="0"/>
                                  <a:ea typeface="Cambria Math" panose="02040503050406030204" pitchFamily="18" charset="0"/>
                                </a:rPr>
                                <m:t>, </m:t>
                              </m:r>
                              <m:r>
                                <a:rPr lang="en-US" sz="2800" i="1">
                                  <a:solidFill>
                                    <a:srgbClr val="FFFF00"/>
                                  </a:solidFill>
                                  <a:latin typeface="Cambria Math" panose="02040503050406030204" pitchFamily="18" charset="0"/>
                                </a:rPr>
                                <m:t>𝑓</m:t>
                              </m:r>
                            </m:e>
                            <m:sub>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𝑎</m:t>
                                  </m:r>
                                </m:e>
                                <m:sub>
                                  <m:r>
                                    <a:rPr lang="en-US" sz="2800" i="1">
                                      <a:solidFill>
                                        <a:srgbClr val="FFFF00"/>
                                      </a:solidFill>
                                      <a:latin typeface="Cambria Math" panose="02040503050406030204" pitchFamily="18" charset="0"/>
                                    </a:rPr>
                                    <m:t>𝑖</m:t>
                                  </m:r>
                                </m:sub>
                              </m:sSub>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r>
                            <a:rPr lang="en-US" sz="2800" i="1">
                              <a:solidFill>
                                <a:srgbClr val="FFFF00"/>
                              </a:solidFill>
                              <a:latin typeface="Cambria Math" panose="02040503050406030204" pitchFamily="18" charset="0"/>
                            </a:rPr>
                            <m:t>=</m:t>
                          </m:r>
                          <m:nary>
                            <m:naryPr>
                              <m:chr m:val="∑"/>
                              <m:limLoc m:val="subSup"/>
                              <m:ctrlPr>
                                <a:rPr lang="en-US" sz="2800" i="1" smtClean="0">
                                  <a:solidFill>
                                    <a:srgbClr val="FFFF00"/>
                                  </a:solidFill>
                                  <a:latin typeface="Cambria Math" panose="02040503050406030204" pitchFamily="18" charset="0"/>
                                </a:rPr>
                              </m:ctrlPr>
                            </m:naryPr>
                            <m:sub>
                              <m:r>
                                <m:rPr>
                                  <m:brk m:alnAt="25"/>
                                </m:rPr>
                                <a:rPr lang="en-US" sz="2800" b="0" i="1" smtClean="0">
                                  <a:solidFill>
                                    <a:srgbClr val="FFFF00"/>
                                  </a:solidFill>
                                  <a:latin typeface="Cambria Math" panose="02040503050406030204" pitchFamily="18" charset="0"/>
                                </a:rPr>
                                <m:t>𝑖</m:t>
                              </m:r>
                            </m:sub>
                            <m:sup>
                              <m:r>
                                <a:rPr lang="en-US" sz="2800" b="0" i="1" smtClean="0">
                                  <a:solidFill>
                                    <a:srgbClr val="FFFF00"/>
                                  </a:solidFill>
                                  <a:latin typeface="Cambria Math" panose="02040503050406030204" pitchFamily="18" charset="0"/>
                                </a:rPr>
                                <m:t>𝑚</m:t>
                              </m:r>
                            </m:sup>
                            <m:e>
                              <m:sSub>
                                <m:sSubPr>
                                  <m:ctrlPr>
                                    <a:rPr lang="en-US" sz="280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𝑎</m:t>
                                  </m:r>
                                </m:e>
                                <m:sub>
                                  <m:r>
                                    <a:rPr lang="en-US" sz="2800" b="0" i="1" smtClean="0">
                                      <a:solidFill>
                                        <a:srgbClr val="FFFF00"/>
                                      </a:solidFill>
                                      <a:latin typeface="Cambria Math" panose="02040503050406030204" pitchFamily="18" charset="0"/>
                                    </a:rPr>
                                    <m:t>𝑖</m:t>
                                  </m:r>
                                </m:sub>
                              </m:sSub>
                            </m:e>
                          </m:nary>
                          <m:d>
                            <m:dPr>
                              <m:begChr m:val="⟨"/>
                              <m:endChr m:val="⟩"/>
                              <m:ctrlPr>
                                <a:rPr lang="en-US" sz="2800" i="1" smtClean="0">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ea typeface="Cambria Math" panose="02040503050406030204" pitchFamily="18" charset="0"/>
                                </a:rPr>
                                <m:t>𝜑</m:t>
                              </m:r>
                              <m:d>
                                <m:dPr>
                                  <m:ctrlPr>
                                    <a:rPr lang="en-US" sz="2800" i="1">
                                      <a:solidFill>
                                        <a:srgbClr val="FFFF00"/>
                                      </a:solidFill>
                                      <a:latin typeface="Cambria Math" panose="02040503050406030204" pitchFamily="18" charset="0"/>
                                      <a:ea typeface="Cambria Math" panose="02040503050406030204" pitchFamily="18" charset="0"/>
                                    </a:rPr>
                                  </m:ctrlPr>
                                </m:dPr>
                                <m:e>
                                  <m:sSub>
                                    <m:sSubPr>
                                      <m:ctrlPr>
                                        <a:rPr lang="en-US" sz="2800" i="1" smtClean="0">
                                          <a:solidFill>
                                            <a:srgbClr val="FFFF00"/>
                                          </a:solidFill>
                                          <a:latin typeface="Cambria Math" panose="02040503050406030204" pitchFamily="18" charset="0"/>
                                          <a:ea typeface="Cambria Math" panose="02040503050406030204" pitchFamily="18" charset="0"/>
                                        </a:rPr>
                                      </m:ctrlPr>
                                    </m:sSubPr>
                                    <m:e>
                                      <m:r>
                                        <a:rPr lang="en-US" sz="2800" b="0" i="1" smtClean="0">
                                          <a:solidFill>
                                            <a:srgbClr val="FFFF00"/>
                                          </a:solidFill>
                                          <a:latin typeface="Cambria Math" panose="02040503050406030204" pitchFamily="18" charset="0"/>
                                          <a:ea typeface="Cambria Math" panose="02040503050406030204" pitchFamily="18" charset="0"/>
                                        </a:rPr>
                                        <m:t>𝑧</m:t>
                                      </m:r>
                                    </m:e>
                                    <m:sub>
                                      <m:r>
                                        <a:rPr lang="en-US" sz="2800" b="0" i="1" smtClean="0">
                                          <a:solidFill>
                                            <a:srgbClr val="FFFF00"/>
                                          </a:solidFill>
                                          <a:latin typeface="Cambria Math" panose="02040503050406030204" pitchFamily="18" charset="0"/>
                                          <a:ea typeface="Cambria Math" panose="02040503050406030204" pitchFamily="18" charset="0"/>
                                        </a:rPr>
                                        <m:t>𝑖</m:t>
                                      </m:r>
                                    </m:sub>
                                  </m:sSub>
                                </m:e>
                              </m:d>
                              <m:r>
                                <a:rPr lang="en-US" sz="2800" b="0" i="1" smtClean="0">
                                  <a:solidFill>
                                    <a:srgbClr val="FFFF00"/>
                                  </a:solidFill>
                                  <a:latin typeface="Cambria Math" panose="02040503050406030204" pitchFamily="18" charset="0"/>
                                </a:rPr>
                                <m:t>, </m:t>
                              </m:r>
                              <m:r>
                                <a:rPr lang="en-US" sz="2800" i="1">
                                  <a:solidFill>
                                    <a:srgbClr val="FFFF00"/>
                                  </a:solidFill>
                                  <a:latin typeface="Cambria Math" panose="02040503050406030204" pitchFamily="18" charset="0"/>
                                  <a:ea typeface="Cambria Math" panose="02040503050406030204" pitchFamily="18" charset="0"/>
                                </a:rPr>
                                <m:t>𝜑</m:t>
                              </m:r>
                              <m:d>
                                <m:dPr>
                                  <m:ctrlPr>
                                    <a:rPr lang="en-US" sz="2800" i="1">
                                      <a:solidFill>
                                        <a:srgbClr val="FFFF00"/>
                                      </a:solidFill>
                                      <a:latin typeface="Cambria Math" panose="02040503050406030204" pitchFamily="18" charset="0"/>
                                      <a:ea typeface="Cambria Math" panose="02040503050406030204" pitchFamily="18" charset="0"/>
                                    </a:rPr>
                                  </m:ctrlPr>
                                </m:dPr>
                                <m:e>
                                  <m:r>
                                    <a:rPr lang="en-US" sz="2800" i="1">
                                      <a:solidFill>
                                        <a:srgbClr val="FFFF00"/>
                                      </a:solidFill>
                                      <a:latin typeface="Cambria Math" panose="02040503050406030204" pitchFamily="18" charset="0"/>
                                    </a:rPr>
                                    <m:t>𝑥</m:t>
                                  </m:r>
                                </m:e>
                              </m:d>
                            </m:e>
                          </m:d>
                          <m:r>
                            <a:rPr lang="en-US" sz="2800" i="1">
                              <a:solidFill>
                                <a:srgbClr val="FFFF00"/>
                              </a:solidFill>
                              <a:latin typeface="Cambria Math" panose="02040503050406030204" pitchFamily="18" charset="0"/>
                            </a:rPr>
                            <m:t>:</m:t>
                          </m:r>
                          <m:sSub>
                            <m:sSubPr>
                              <m:ctrlPr>
                                <a:rPr lang="en-US" sz="280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𝑎</m:t>
                              </m:r>
                            </m:e>
                            <m:sub>
                              <m:r>
                                <a:rPr lang="en-US" sz="2800" b="0" i="1" smtClean="0">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ea typeface="Cambria Math" panose="02040503050406030204" pitchFamily="18" charset="0"/>
                            </a:rPr>
                            <m:t>∈</m:t>
                          </m:r>
                          <m:r>
                            <a:rPr lang="en-US" sz="2800" i="1" smtClean="0">
                              <a:solidFill>
                                <a:srgbClr val="FFFF00"/>
                              </a:solidFill>
                              <a:latin typeface="Cambria Math" panose="02040503050406030204" pitchFamily="18" charset="0"/>
                              <a:ea typeface="Cambria Math" panose="02040503050406030204" pitchFamily="18" charset="0"/>
                            </a:rPr>
                            <m:t>ℝ</m:t>
                          </m:r>
                          <m:r>
                            <a:rPr lang="en-US" sz="2800" b="0" i="1" smtClean="0">
                              <a:solidFill>
                                <a:srgbClr val="FFFF00"/>
                              </a:solidFill>
                              <a:latin typeface="Cambria Math" panose="02040503050406030204" pitchFamily="18" charset="0"/>
                              <a:ea typeface="Cambria Math" panose="02040503050406030204" pitchFamily="18" charset="0"/>
                            </a:rPr>
                            <m:t>, </m:t>
                          </m:r>
                          <m:sSub>
                            <m:sSubPr>
                              <m:ctrlPr>
                                <a:rPr lang="en-US" sz="2800" b="0" i="1" smtClean="0">
                                  <a:solidFill>
                                    <a:srgbClr val="FFFF00"/>
                                  </a:solidFill>
                                  <a:latin typeface="Cambria Math" panose="02040503050406030204" pitchFamily="18" charset="0"/>
                                  <a:ea typeface="Cambria Math" panose="02040503050406030204" pitchFamily="18" charset="0"/>
                                </a:rPr>
                              </m:ctrlPr>
                            </m:sSubPr>
                            <m:e>
                              <m:r>
                                <a:rPr lang="en-US" sz="2800" b="0" i="1" smtClean="0">
                                  <a:solidFill>
                                    <a:srgbClr val="FFFF00"/>
                                  </a:solidFill>
                                  <a:latin typeface="Cambria Math" panose="02040503050406030204" pitchFamily="18" charset="0"/>
                                  <a:ea typeface="Cambria Math" panose="02040503050406030204" pitchFamily="18" charset="0"/>
                                </a:rPr>
                                <m:t>𝑧</m:t>
                              </m:r>
                            </m:e>
                            <m:sub>
                              <m:r>
                                <a:rPr lang="en-US" sz="2800" b="0" i="1" smtClean="0">
                                  <a:solidFill>
                                    <a:srgbClr val="FFFF00"/>
                                  </a:solidFill>
                                  <a:latin typeface="Cambria Math" panose="02040503050406030204" pitchFamily="18" charset="0"/>
                                  <a:ea typeface="Cambria Math" panose="02040503050406030204" pitchFamily="18" charset="0"/>
                                </a:rPr>
                                <m:t>𝑖</m:t>
                              </m:r>
                            </m:sub>
                          </m:sSub>
                          <m:r>
                            <a:rPr lang="en-US" sz="2800" b="0" i="1" smtClean="0">
                              <a:solidFill>
                                <a:srgbClr val="FFFF00"/>
                              </a:solidFill>
                              <a:latin typeface="Cambria Math" panose="02040503050406030204" pitchFamily="18" charset="0"/>
                              <a:ea typeface="Cambria Math" panose="02040503050406030204" pitchFamily="18" charset="0"/>
                            </a:rPr>
                            <m:t>∈</m:t>
                          </m:r>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e>
                      </m:d>
                    </m:oMath>
                  </m:oMathPara>
                </a14:m>
                <a:endParaRPr lang="en-US" sz="2800" i="1" dirty="0">
                  <a:solidFill>
                    <a:srgbClr val="FFFF00"/>
                  </a:solidFill>
                  <a:latin typeface="Cambria Math" panose="02040503050406030204" pitchFamily="18" charset="0"/>
                  <a:ea typeface="Cambria Math" panose="02040503050406030204" pitchFamily="18" charset="0"/>
                </a:endParaRPr>
              </a:p>
              <a:p>
                <a:pPr lvl="0">
                  <a:lnSpc>
                    <a:spcPct val="90000"/>
                  </a:lnSpc>
                  <a:spcBef>
                    <a:spcPts val="1000"/>
                  </a:spcBef>
                </a:pPr>
                <a14:m>
                  <m:oMathPara xmlns:m="http://schemas.openxmlformats.org/officeDocument/2006/math">
                    <m:oMathParaPr>
                      <m:jc m:val="centerGroup"/>
                    </m:oMathParaPr>
                    <m:oMath xmlns:m="http://schemas.openxmlformats.org/officeDocument/2006/math">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𝑓</m:t>
                          </m:r>
                        </m:e>
                        <m:sub>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𝑎</m:t>
                              </m:r>
                            </m:e>
                            <m:sub>
                              <m:r>
                                <a:rPr lang="en-US" sz="2800" i="1">
                                  <a:solidFill>
                                    <a:srgbClr val="FFFF00"/>
                                  </a:solidFill>
                                  <a:latin typeface="Cambria Math" panose="02040503050406030204" pitchFamily="18" charset="0"/>
                                </a:rPr>
                                <m:t>𝑖</m:t>
                              </m:r>
                            </m:sub>
                          </m:sSub>
                        </m:sub>
                      </m:sSub>
                      <m:r>
                        <a:rPr lang="en-US" sz="2800" i="1">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ℝ</m:t>
                          </m:r>
                          <m:r>
                            <a:rPr lang="en-US" sz="2800" i="1">
                              <a:solidFill>
                                <a:srgbClr val="FFFF00"/>
                              </a:solidFill>
                              <a:latin typeface="Cambria Math" panose="02040503050406030204" pitchFamily="18" charset="0"/>
                              <a:ea typeface="Cambria Math" panose="02040503050406030204" pitchFamily="18" charset="0"/>
                            </a:rPr>
                            <m:t>, </m:t>
                          </m:r>
                          <m:r>
                            <a:rPr lang="en-US" sz="2800" i="1">
                              <a:solidFill>
                                <a:srgbClr val="FFFF00"/>
                              </a:solidFill>
                              <a:latin typeface="Cambria Math" panose="02040503050406030204" pitchFamily="18" charset="0"/>
                            </a:rPr>
                            <m:t>𝑓</m:t>
                          </m:r>
                        </m:e>
                        <m:sub>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𝑎</m:t>
                              </m:r>
                            </m:e>
                            <m:sub>
                              <m:r>
                                <a:rPr lang="en-US" sz="2800" i="1">
                                  <a:solidFill>
                                    <a:srgbClr val="FFFF00"/>
                                  </a:solidFill>
                                  <a:latin typeface="Cambria Math" panose="02040503050406030204" pitchFamily="18" charset="0"/>
                                </a:rPr>
                                <m:t>𝑖</m:t>
                              </m:r>
                            </m:sub>
                          </m:sSub>
                        </m:sub>
                      </m:sSub>
                      <m:d>
                        <m:dPr>
                          <m:ctrlPr>
                            <a:rPr lang="en-US" sz="2800" i="1">
                              <a:solidFill>
                                <a:srgbClr val="FFFF00"/>
                              </a:solidFill>
                              <a:latin typeface="Cambria Math" panose="02040503050406030204" pitchFamily="18" charset="0"/>
                            </a:rPr>
                          </m:ctrlPr>
                        </m:dPr>
                        <m:e>
                          <m:r>
                            <a:rPr lang="en-US" sz="2800" i="1">
                              <a:solidFill>
                                <a:srgbClr val="FFFF00"/>
                              </a:solidFill>
                              <a:latin typeface="Cambria Math" panose="02040503050406030204" pitchFamily="18" charset="0"/>
                            </a:rPr>
                            <m:t>𝑥</m:t>
                          </m:r>
                        </m:e>
                      </m:d>
                      <m:r>
                        <a:rPr lang="en-US" sz="2800" i="1">
                          <a:solidFill>
                            <a:srgbClr val="FFFF00"/>
                          </a:solidFill>
                          <a:latin typeface="Cambria Math" panose="02040503050406030204" pitchFamily="18" charset="0"/>
                        </a:rPr>
                        <m:t>=</m:t>
                      </m:r>
                      <m:nary>
                        <m:naryPr>
                          <m:chr m:val="∑"/>
                          <m:limLoc m:val="subSup"/>
                          <m:ctrlPr>
                            <a:rPr lang="en-US" sz="2800" i="1">
                              <a:solidFill>
                                <a:srgbClr val="FFFF00"/>
                              </a:solidFill>
                              <a:latin typeface="Cambria Math" panose="02040503050406030204" pitchFamily="18" charset="0"/>
                            </a:rPr>
                          </m:ctrlPr>
                        </m:naryPr>
                        <m:sub>
                          <m:r>
                            <m:rPr>
                              <m:brk m:alnAt="25"/>
                            </m:rPr>
                            <a:rPr lang="en-US" sz="2800" i="1">
                              <a:solidFill>
                                <a:srgbClr val="FFFF00"/>
                              </a:solidFill>
                              <a:latin typeface="Cambria Math" panose="02040503050406030204" pitchFamily="18" charset="0"/>
                            </a:rPr>
                            <m:t>𝑖</m:t>
                          </m:r>
                        </m:sub>
                        <m:sup>
                          <m:r>
                            <a:rPr lang="en-US" sz="2800" i="1">
                              <a:solidFill>
                                <a:srgbClr val="FFFF00"/>
                              </a:solidFill>
                              <a:latin typeface="Cambria Math" panose="02040503050406030204" pitchFamily="18" charset="0"/>
                            </a:rPr>
                            <m:t>𝑚</m:t>
                          </m:r>
                        </m:sup>
                        <m:e>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𝑎</m:t>
                              </m:r>
                            </m:e>
                            <m:sub>
                              <m:r>
                                <a:rPr lang="en-US" sz="2800" i="1">
                                  <a:solidFill>
                                    <a:srgbClr val="FFFF00"/>
                                  </a:solidFill>
                                  <a:latin typeface="Cambria Math" panose="02040503050406030204" pitchFamily="18" charset="0"/>
                                </a:rPr>
                                <m:t>𝑖</m:t>
                              </m:r>
                            </m:sub>
                          </m:sSub>
                        </m:e>
                      </m:nary>
                      <m:r>
                        <a:rPr lang="en-US" sz="2800" b="0" i="1" smtClean="0">
                          <a:solidFill>
                            <a:srgbClr val="FFFF00"/>
                          </a:solidFill>
                          <a:latin typeface="Cambria Math" panose="02040503050406030204" pitchFamily="18" charset="0"/>
                        </a:rPr>
                        <m:t>𝑘</m:t>
                      </m:r>
                      <m:r>
                        <a:rPr lang="en-US" sz="2800" b="0" i="1" smtClean="0">
                          <a:solidFill>
                            <a:srgbClr val="FFFF00"/>
                          </a:solidFill>
                          <a:latin typeface="Cambria Math" panose="02040503050406030204" pitchFamily="18" charset="0"/>
                        </a:rPr>
                        <m:t>(</m:t>
                      </m:r>
                      <m:sSub>
                        <m:sSubPr>
                          <m:ctrlPr>
                            <a:rPr lang="en-US" sz="2800" b="0" i="1" smtClean="0">
                              <a:solidFill>
                                <a:srgbClr val="FFFF00"/>
                              </a:solidFill>
                              <a:latin typeface="Cambria Math" panose="02040503050406030204" pitchFamily="18" charset="0"/>
                            </a:rPr>
                          </m:ctrlPr>
                        </m:sSubPr>
                        <m:e>
                          <m:r>
                            <a:rPr lang="en-US" sz="2800" b="0" i="1" smtClean="0">
                              <a:solidFill>
                                <a:srgbClr val="FFFF00"/>
                              </a:solidFill>
                              <a:latin typeface="Cambria Math" panose="02040503050406030204" pitchFamily="18" charset="0"/>
                            </a:rPr>
                            <m:t>𝑧</m:t>
                          </m:r>
                        </m:e>
                        <m:sub>
                          <m:r>
                            <a:rPr lang="en-US" sz="2800" b="0" i="1" smtClean="0">
                              <a:solidFill>
                                <a:srgbClr val="FFFF00"/>
                              </a:solidFill>
                              <a:latin typeface="Cambria Math" panose="02040503050406030204" pitchFamily="18" charset="0"/>
                            </a:rPr>
                            <m:t>𝑖</m:t>
                          </m:r>
                        </m:sub>
                      </m:sSub>
                      <m:r>
                        <a:rPr lang="en-US" sz="2800" b="0" i="1" smtClean="0">
                          <a:solidFill>
                            <a:srgbClr val="FFFF00"/>
                          </a:solidFill>
                          <a:latin typeface="Cambria Math" panose="02040503050406030204" pitchFamily="18" charset="0"/>
                        </a:rPr>
                        <m:t>, </m:t>
                      </m:r>
                      <m:r>
                        <a:rPr lang="en-US" sz="2800" b="0" i="1" smtClean="0">
                          <a:solidFill>
                            <a:srgbClr val="FFFF00"/>
                          </a:solidFill>
                          <a:latin typeface="Cambria Math" panose="02040503050406030204" pitchFamily="18" charset="0"/>
                        </a:rPr>
                        <m:t>𝑥</m:t>
                      </m:r>
                      <m:r>
                        <a:rPr lang="en-US" sz="2800" b="0" i="1" smtClean="0">
                          <a:solidFill>
                            <a:srgbClr val="FFFF00"/>
                          </a:solidFill>
                          <a:latin typeface="Cambria Math" panose="02040503050406030204" pitchFamily="18" charset="0"/>
                        </a:rPr>
                        <m:t>):</m:t>
                      </m:r>
                      <m:sSub>
                        <m:sSubPr>
                          <m:ctrlPr>
                            <a:rPr lang="en-US" sz="2800" i="1">
                              <a:solidFill>
                                <a:srgbClr val="FFFF00"/>
                              </a:solidFill>
                              <a:latin typeface="Cambria Math" panose="02040503050406030204" pitchFamily="18" charset="0"/>
                            </a:rPr>
                          </m:ctrlPr>
                        </m:sSubPr>
                        <m:e>
                          <m:r>
                            <a:rPr lang="en-US" sz="2800" i="1">
                              <a:solidFill>
                                <a:srgbClr val="FFFF00"/>
                              </a:solidFill>
                              <a:latin typeface="Cambria Math" panose="02040503050406030204" pitchFamily="18" charset="0"/>
                            </a:rPr>
                            <m:t>𝑎</m:t>
                          </m:r>
                        </m:e>
                        <m:sub>
                          <m:r>
                            <a:rPr lang="en-US" sz="2800" i="1">
                              <a:solidFill>
                                <a:srgbClr val="FFFF00"/>
                              </a:solidFill>
                              <a:latin typeface="Cambria Math" panose="02040503050406030204" pitchFamily="18" charset="0"/>
                            </a:rPr>
                            <m:t>𝑖</m:t>
                          </m:r>
                        </m:sub>
                      </m:sSub>
                      <m:r>
                        <a:rPr lang="en-US" sz="2800" i="1">
                          <a:solidFill>
                            <a:srgbClr val="FFFF00"/>
                          </a:solidFill>
                          <a:latin typeface="Cambria Math" panose="02040503050406030204" pitchFamily="18" charset="0"/>
                          <a:ea typeface="Cambria Math" panose="02040503050406030204" pitchFamily="18" charset="0"/>
                        </a:rPr>
                        <m:t>∈</m:t>
                      </m:r>
                      <m:r>
                        <a:rPr lang="en-US" sz="2800" i="1">
                          <a:solidFill>
                            <a:srgbClr val="FFFF00"/>
                          </a:solidFill>
                          <a:latin typeface="Cambria Math" panose="02040503050406030204" pitchFamily="18" charset="0"/>
                          <a:ea typeface="Cambria Math" panose="02040503050406030204" pitchFamily="18" charset="0"/>
                        </a:rPr>
                        <m:t>ℝ</m:t>
                      </m:r>
                      <m:r>
                        <a:rPr lang="en-US" sz="2800" i="1">
                          <a:solidFill>
                            <a:srgbClr val="FFFF00"/>
                          </a:solidFill>
                          <a:latin typeface="Cambria Math" panose="02040503050406030204" pitchFamily="18" charset="0"/>
                          <a:ea typeface="Cambria Math" panose="02040503050406030204" pitchFamily="18" charset="0"/>
                        </a:rPr>
                        <m:t>, </m:t>
                      </m:r>
                      <m:sSub>
                        <m:sSubPr>
                          <m:ctrlPr>
                            <a:rPr lang="en-US" sz="2800" i="1">
                              <a:solidFill>
                                <a:srgbClr val="FFFF00"/>
                              </a:solidFill>
                              <a:latin typeface="Cambria Math" panose="02040503050406030204" pitchFamily="18" charset="0"/>
                              <a:ea typeface="Cambria Math" panose="02040503050406030204" pitchFamily="18" charset="0"/>
                            </a:rPr>
                          </m:ctrlPr>
                        </m:sSubPr>
                        <m:e>
                          <m:r>
                            <a:rPr lang="en-US" sz="2800" i="1">
                              <a:solidFill>
                                <a:srgbClr val="FFFF00"/>
                              </a:solidFill>
                              <a:latin typeface="Cambria Math" panose="02040503050406030204" pitchFamily="18" charset="0"/>
                              <a:ea typeface="Cambria Math" panose="02040503050406030204" pitchFamily="18" charset="0"/>
                            </a:rPr>
                            <m:t>𝑧</m:t>
                          </m:r>
                        </m:e>
                        <m:sub>
                          <m:r>
                            <a:rPr lang="en-US" sz="2800" i="1">
                              <a:solidFill>
                                <a:srgbClr val="FFFF00"/>
                              </a:solidFill>
                              <a:latin typeface="Cambria Math" panose="02040503050406030204" pitchFamily="18" charset="0"/>
                              <a:ea typeface="Cambria Math" panose="02040503050406030204" pitchFamily="18" charset="0"/>
                            </a:rPr>
                            <m:t>𝑖</m:t>
                          </m:r>
                        </m:sub>
                      </m:sSub>
                      <m:r>
                        <a:rPr lang="en-US" sz="2800" i="1">
                          <a:solidFill>
                            <a:srgbClr val="FFFF00"/>
                          </a:solidFill>
                          <a:latin typeface="Cambria Math" panose="02040503050406030204" pitchFamily="18" charset="0"/>
                          <a:ea typeface="Cambria Math" panose="02040503050406030204" pitchFamily="18" charset="0"/>
                        </a:rPr>
                        <m:t>∈</m:t>
                      </m:r>
                      <m:sSup>
                        <m:sSupPr>
                          <m:ctrlPr>
                            <a:rPr lang="en-US" sz="2800" i="1">
                              <a:solidFill>
                                <a:srgbClr val="FFFF00"/>
                              </a:solidFill>
                              <a:latin typeface="Cambria Math" panose="02040503050406030204" pitchFamily="18" charset="0"/>
                              <a:ea typeface="Cambria Math" panose="02040503050406030204" pitchFamily="18" charset="0"/>
                            </a:rPr>
                          </m:ctrlPr>
                        </m:sSupPr>
                        <m:e>
                          <m:r>
                            <a:rPr lang="en-US" sz="2800" i="1">
                              <a:solidFill>
                                <a:srgbClr val="FFFF00"/>
                              </a:solidFill>
                              <a:latin typeface="Cambria Math" panose="02040503050406030204" pitchFamily="18" charset="0"/>
                              <a:ea typeface="Cambria Math" panose="02040503050406030204" pitchFamily="18" charset="0"/>
                            </a:rPr>
                            <m:t>ℝ</m:t>
                          </m:r>
                        </m:e>
                        <m:sup>
                          <m:r>
                            <a:rPr lang="en-US" sz="2800" i="1">
                              <a:solidFill>
                                <a:srgbClr val="FFFF00"/>
                              </a:solidFill>
                              <a:latin typeface="Cambria Math" panose="02040503050406030204" pitchFamily="18" charset="0"/>
                              <a:ea typeface="Cambria Math" panose="02040503050406030204" pitchFamily="18" charset="0"/>
                            </a:rPr>
                            <m:t>𝑑</m:t>
                          </m:r>
                        </m:sup>
                      </m:sSup>
                      <m:r>
                        <a:rPr lang="en-US" sz="2800" i="1">
                          <a:solidFill>
                            <a:srgbClr val="FFFF00"/>
                          </a:solidFill>
                          <a:latin typeface="Cambria Math" panose="02040503050406030204" pitchFamily="18" charset="0"/>
                          <a:ea typeface="Cambria Math" panose="02040503050406030204" pitchFamily="18" charset="0"/>
                        </a:rPr>
                        <m:t>}</m:t>
                      </m:r>
                    </m:oMath>
                  </m:oMathPara>
                </a14:m>
                <a:endParaRPr lang="en-US" sz="2800" dirty="0">
                  <a:solidFill>
                    <a:srgbClr val="FFFF00"/>
                  </a:solidFill>
                  <a:latin typeface="Monaco" pitchFamily="2" charset="77"/>
                </a:endParaRPr>
              </a:p>
              <a:p>
                <a:endParaRPr lang="en-US" dirty="0"/>
              </a:p>
            </p:txBody>
          </p:sp>
        </mc:Choice>
        <mc:Fallback xmlns="">
          <p:sp>
            <p:nvSpPr>
              <p:cNvPr id="4" name="Rectangle 3">
                <a:extLst>
                  <a:ext uri="{FF2B5EF4-FFF2-40B4-BE49-F238E27FC236}">
                    <a16:creationId xmlns:a16="http://schemas.microsoft.com/office/drawing/2014/main" id="{07D9B32F-40E1-3841-93AD-D48AAD447455}"/>
                  </a:ext>
                </a:extLst>
              </p:cNvPr>
              <p:cNvSpPr>
                <a:spLocks noRot="1" noChangeAspect="1" noMove="1" noResize="1" noEditPoints="1" noAdjustHandles="1" noChangeArrowheads="1" noChangeShapeType="1" noTextEdit="1"/>
              </p:cNvSpPr>
              <p:nvPr/>
            </p:nvSpPr>
            <p:spPr>
              <a:xfrm>
                <a:off x="468658" y="3618614"/>
                <a:ext cx="11529503" cy="1893082"/>
              </a:xfrm>
              <a:prstGeom prst="rect">
                <a:avLst/>
              </a:prstGeom>
              <a:blipFill>
                <a:blip r:embed="rId4"/>
                <a:stretch>
                  <a:fillRect t="-83333" b="-103333"/>
                </a:stretch>
              </a:blipFill>
            </p:spPr>
            <p:txBody>
              <a:bodyPr/>
              <a:lstStyle/>
              <a:p>
                <a:r>
                  <a:rPr lang="en-US">
                    <a:noFill/>
                  </a:rPr>
                  <a:t> </a:t>
                </a:r>
              </a:p>
            </p:txBody>
          </p:sp>
        </mc:Fallback>
      </mc:AlternateContent>
    </p:spTree>
    <p:extLst>
      <p:ext uri="{BB962C8B-B14F-4D97-AF65-F5344CB8AC3E}">
        <p14:creationId xmlns:p14="http://schemas.microsoft.com/office/powerpoint/2010/main" val="1692532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a two-layer MLP</a:t>
            </a:r>
          </a:p>
        </p:txBody>
      </p:sp>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1812318"/>
            <a:ext cx="11917180" cy="3233364"/>
          </a:xfrm>
        </p:spPr>
        <p:txBody>
          <a:bodyPr>
            <a:normAutofit/>
          </a:bodyPr>
          <a:lstStyle/>
          <a:p>
            <a:pPr marL="0" indent="0">
              <a:buNone/>
            </a:pPr>
            <a:r>
              <a:rPr lang="en-US" dirty="0">
                <a:solidFill>
                  <a:srgbClr val="FFFF00"/>
                </a:solidFill>
                <a:latin typeface="Monaco" pitchFamily="2" charset="77"/>
              </a:rPr>
              <a:t>We will prove:</a:t>
            </a:r>
          </a:p>
        </p:txBody>
      </p:sp>
      <p:pic>
        <p:nvPicPr>
          <p:cNvPr id="7" name="Picture 6">
            <a:extLst>
              <a:ext uri="{FF2B5EF4-FFF2-40B4-BE49-F238E27FC236}">
                <a16:creationId xmlns:a16="http://schemas.microsoft.com/office/drawing/2014/main" id="{A37A307B-7463-C343-B04C-F9AD225AC06A}"/>
              </a:ext>
            </a:extLst>
          </p:cNvPr>
          <p:cNvPicPr>
            <a:picLocks noChangeAspect="1"/>
          </p:cNvPicPr>
          <p:nvPr/>
        </p:nvPicPr>
        <p:blipFill>
          <a:blip r:embed="rId3"/>
          <a:stretch>
            <a:fillRect/>
          </a:stretch>
        </p:blipFill>
        <p:spPr>
          <a:xfrm>
            <a:off x="511435" y="2423778"/>
            <a:ext cx="11169130" cy="2010443"/>
          </a:xfrm>
          <a:prstGeom prst="rect">
            <a:avLst/>
          </a:prstGeom>
        </p:spPr>
      </p:pic>
      <p:pic>
        <p:nvPicPr>
          <p:cNvPr id="8" name="Picture 7">
            <a:extLst>
              <a:ext uri="{FF2B5EF4-FFF2-40B4-BE49-F238E27FC236}">
                <a16:creationId xmlns:a16="http://schemas.microsoft.com/office/drawing/2014/main" id="{77193E5D-4165-CE49-B20C-2A07A1630ABE}"/>
              </a:ext>
            </a:extLst>
          </p:cNvPr>
          <p:cNvPicPr>
            <a:picLocks noChangeAspect="1"/>
          </p:cNvPicPr>
          <p:nvPr/>
        </p:nvPicPr>
        <p:blipFill>
          <a:blip r:embed="rId4"/>
          <a:stretch>
            <a:fillRect/>
          </a:stretch>
        </p:blipFill>
        <p:spPr>
          <a:xfrm>
            <a:off x="511434" y="4434221"/>
            <a:ext cx="11169131" cy="2314538"/>
          </a:xfrm>
          <a:prstGeom prst="rect">
            <a:avLst/>
          </a:prstGeom>
        </p:spPr>
      </p:pic>
    </p:spTree>
    <p:extLst>
      <p:ext uri="{BB962C8B-B14F-4D97-AF65-F5344CB8AC3E}">
        <p14:creationId xmlns:p14="http://schemas.microsoft.com/office/powerpoint/2010/main" val="353411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a two-layer MLP</a:t>
            </a:r>
          </a:p>
        </p:txBody>
      </p:sp>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1812318"/>
            <a:ext cx="11917180" cy="3233364"/>
          </a:xfrm>
        </p:spPr>
        <p:txBody>
          <a:bodyPr>
            <a:normAutofit/>
          </a:bodyPr>
          <a:lstStyle/>
          <a:p>
            <a:pPr marL="0" indent="0">
              <a:buNone/>
            </a:pPr>
            <a:r>
              <a:rPr lang="en-US" dirty="0">
                <a:solidFill>
                  <a:srgbClr val="FFFF00"/>
                </a:solidFill>
                <a:latin typeface="Monaco" pitchFamily="2" charset="77"/>
              </a:rPr>
              <a:t>We need </a:t>
            </a:r>
            <a:r>
              <a:rPr lang="en-US" dirty="0" err="1">
                <a:solidFill>
                  <a:srgbClr val="FFFF00"/>
                </a:solidFill>
                <a:latin typeface="Monaco" pitchFamily="2" charset="77"/>
              </a:rPr>
              <a:t>Slepian’s</a:t>
            </a:r>
            <a:r>
              <a:rPr lang="en-US" dirty="0">
                <a:solidFill>
                  <a:srgbClr val="FFFF00"/>
                </a:solidFill>
                <a:latin typeface="Monaco" pitchFamily="2" charset="77"/>
              </a:rPr>
              <a:t> lemma:</a:t>
            </a:r>
          </a:p>
        </p:txBody>
      </p:sp>
      <p:pic>
        <p:nvPicPr>
          <p:cNvPr id="4" name="Picture 3">
            <a:extLst>
              <a:ext uri="{FF2B5EF4-FFF2-40B4-BE49-F238E27FC236}">
                <a16:creationId xmlns:a16="http://schemas.microsoft.com/office/drawing/2014/main" id="{418BD72F-4128-9F4C-94AD-D618537AA651}"/>
              </a:ext>
            </a:extLst>
          </p:cNvPr>
          <p:cNvPicPr>
            <a:picLocks noChangeAspect="1"/>
          </p:cNvPicPr>
          <p:nvPr/>
        </p:nvPicPr>
        <p:blipFill>
          <a:blip r:embed="rId3"/>
          <a:stretch>
            <a:fillRect/>
          </a:stretch>
        </p:blipFill>
        <p:spPr>
          <a:xfrm>
            <a:off x="349718" y="2986951"/>
            <a:ext cx="11492563" cy="2058731"/>
          </a:xfrm>
          <a:prstGeom prst="rect">
            <a:avLst/>
          </a:prstGeom>
        </p:spPr>
      </p:pic>
    </p:spTree>
    <p:extLst>
      <p:ext uri="{BB962C8B-B14F-4D97-AF65-F5344CB8AC3E}">
        <p14:creationId xmlns:p14="http://schemas.microsoft.com/office/powerpoint/2010/main" val="2790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Example: R complexity of a kernel machine</a:t>
            </a:r>
          </a:p>
        </p:txBody>
      </p:sp>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74820" y="1812318"/>
            <a:ext cx="11917180" cy="3233364"/>
          </a:xfrm>
        </p:spPr>
        <p:txBody>
          <a:bodyPr>
            <a:normAutofit/>
          </a:bodyPr>
          <a:lstStyle/>
          <a:p>
            <a:pPr marL="0" indent="0">
              <a:buNone/>
            </a:pPr>
            <a:r>
              <a:rPr lang="en-US" dirty="0">
                <a:solidFill>
                  <a:srgbClr val="FFFF00"/>
                </a:solidFill>
                <a:latin typeface="Monaco" pitchFamily="2" charset="77"/>
              </a:rPr>
              <a:t>We will prove:</a:t>
            </a:r>
          </a:p>
        </p:txBody>
      </p:sp>
      <p:pic>
        <p:nvPicPr>
          <p:cNvPr id="4" name="Picture 3">
            <a:extLst>
              <a:ext uri="{FF2B5EF4-FFF2-40B4-BE49-F238E27FC236}">
                <a16:creationId xmlns:a16="http://schemas.microsoft.com/office/drawing/2014/main" id="{40D7D2D1-22F6-9349-8056-5F77465AFFBD}"/>
              </a:ext>
            </a:extLst>
          </p:cNvPr>
          <p:cNvPicPr>
            <a:picLocks noChangeAspect="1"/>
          </p:cNvPicPr>
          <p:nvPr/>
        </p:nvPicPr>
        <p:blipFill>
          <a:blip r:embed="rId3"/>
          <a:stretch>
            <a:fillRect/>
          </a:stretch>
        </p:blipFill>
        <p:spPr>
          <a:xfrm>
            <a:off x="693331" y="3713265"/>
            <a:ext cx="10544616" cy="2908094"/>
          </a:xfrm>
          <a:prstGeom prst="rect">
            <a:avLst/>
          </a:prstGeom>
        </p:spPr>
      </p:pic>
      <p:pic>
        <p:nvPicPr>
          <p:cNvPr id="5" name="Picture 4">
            <a:extLst>
              <a:ext uri="{FF2B5EF4-FFF2-40B4-BE49-F238E27FC236}">
                <a16:creationId xmlns:a16="http://schemas.microsoft.com/office/drawing/2014/main" id="{8948EA0B-C980-4746-B531-51511912F523}"/>
              </a:ext>
            </a:extLst>
          </p:cNvPr>
          <p:cNvPicPr>
            <a:picLocks noChangeAspect="1"/>
          </p:cNvPicPr>
          <p:nvPr/>
        </p:nvPicPr>
        <p:blipFill>
          <a:blip r:embed="rId4"/>
          <a:stretch>
            <a:fillRect/>
          </a:stretch>
        </p:blipFill>
        <p:spPr>
          <a:xfrm>
            <a:off x="693331" y="2295265"/>
            <a:ext cx="9080500" cy="1308100"/>
          </a:xfrm>
          <a:prstGeom prst="rect">
            <a:avLst/>
          </a:prstGeom>
        </p:spPr>
      </p:pic>
    </p:spTree>
    <p:extLst>
      <p:ext uri="{BB962C8B-B14F-4D97-AF65-F5344CB8AC3E}">
        <p14:creationId xmlns:p14="http://schemas.microsoft.com/office/powerpoint/2010/main" val="37290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Formulate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1046745" y="2117559"/>
                <a:ext cx="10663991" cy="4740442"/>
              </a:xfrm>
            </p:spPr>
            <p:txBody>
              <a:bodyPr>
                <a:normAutofit/>
              </a:bodyPr>
              <a:lstStyle/>
              <a:p>
                <a:pPr marL="0" indent="0">
                  <a:buNone/>
                </a:pPr>
                <a:r>
                  <a:rPr lang="en-US" dirty="0">
                    <a:solidFill>
                      <a:srgbClr val="FFFF00"/>
                    </a:solidFill>
                    <a:latin typeface="Monaco" pitchFamily="2" charset="77"/>
                  </a:rPr>
                  <a:t>A (probabilistic) set-up: </a:t>
                </a:r>
              </a:p>
              <a:p>
                <a:pPr marL="0" indent="0">
                  <a:buNone/>
                </a:pPr>
                <a:endParaRPr lang="en-US" dirty="0">
                  <a:solidFill>
                    <a:srgbClr val="FFFF00"/>
                  </a:solidFill>
                  <a:latin typeface="Monaco" pitchFamily="2" charset="77"/>
                </a:endParaRPr>
              </a:p>
              <a:p>
                <a:pPr marL="0" indent="0">
                  <a:buNone/>
                </a:pPr>
                <a:r>
                  <a:rPr lang="en-US" dirty="0">
                    <a:solidFill>
                      <a:srgbClr val="FFFF00"/>
                    </a:solidFill>
                  </a:rPr>
                  <a:t>	</a:t>
                </a:r>
                <a:r>
                  <a:rPr lang="en-US" dirty="0">
                    <a:solidFill>
                      <a:srgbClr val="FFFF00"/>
                    </a:solidFill>
                    <a:latin typeface="Monaco" pitchFamily="2" charset="77"/>
                  </a:rPr>
                  <a:t>Random sample </a:t>
                </a:r>
                <a14:m>
                  <m:oMath xmlns:m="http://schemas.openxmlformats.org/officeDocument/2006/math">
                    <m:sSubSup>
                      <m:sSubSupPr>
                        <m:ctrlPr>
                          <a:rPr lang="en-US"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m:t>
                        </m:r>
                        <m:d>
                          <m:dPr>
                            <m:ctrlPr>
                              <a:rPr lang="en-US" b="0" i="1" smtClean="0">
                                <a:solidFill>
                                  <a:srgbClr val="FFFF00"/>
                                </a:solidFill>
                                <a:latin typeface="Cambria Math" panose="02040503050406030204" pitchFamily="18" charset="0"/>
                              </a:rPr>
                            </m:ctrlPr>
                          </m:dPr>
                          <m:e>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𝑋</m:t>
                                </m:r>
                              </m:e>
                              <m:sub>
                                <m:r>
                                  <a:rPr lang="en-US" b="0" i="1" smtClean="0">
                                    <a:solidFill>
                                      <a:srgbClr val="FFFF00"/>
                                    </a:solidFill>
                                    <a:latin typeface="Cambria Math" panose="02040503050406030204" pitchFamily="18" charset="0"/>
                                  </a:rPr>
                                  <m:t>𝑖</m:t>
                                </m:r>
                              </m:sub>
                            </m:sSub>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𝑌</m:t>
                                </m:r>
                              </m:e>
                              <m:sub>
                                <m:r>
                                  <a:rPr lang="en-US" b="0" i="1" smtClean="0">
                                    <a:solidFill>
                                      <a:srgbClr val="FFFF00"/>
                                    </a:solidFill>
                                    <a:latin typeface="Cambria Math" panose="02040503050406030204" pitchFamily="18" charset="0"/>
                                  </a:rPr>
                                  <m:t>𝑖</m:t>
                                </m:r>
                              </m:sub>
                            </m:sSub>
                          </m:e>
                        </m:d>
                        <m:r>
                          <a:rPr lang="en-US" b="0" i="1" smtClean="0">
                            <a:solidFill>
                              <a:srgbClr val="FFFF00"/>
                            </a:solidFill>
                            <a:latin typeface="Cambria Math" panose="02040503050406030204" pitchFamily="18" charset="0"/>
                          </a:rPr>
                          <m:t>}</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up>
                        <m:r>
                          <a:rPr lang="en-US" b="0" i="1" smtClean="0">
                            <a:solidFill>
                              <a:srgbClr val="FFFF00"/>
                            </a:solidFill>
                            <a:latin typeface="Cambria Math" panose="02040503050406030204" pitchFamily="18" charset="0"/>
                          </a:rPr>
                          <m:t>𝑛</m:t>
                        </m:r>
                      </m:sup>
                    </m:sSubSup>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𝑑</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𝐷</m:t>
                    </m:r>
                    <m:r>
                      <a:rPr lang="en-US" b="0" i="1" smtClean="0">
                        <a:solidFill>
                          <a:srgbClr val="FFFF00"/>
                        </a:solidFill>
                        <a:latin typeface="Cambria Math" panose="02040503050406030204" pitchFamily="18" charset="0"/>
                      </a:rPr>
                      <m:t>;</m:t>
                    </m:r>
                  </m:oMath>
                </a14:m>
                <a:endParaRPr lang="en-US" b="0" i="1" dirty="0">
                  <a:solidFill>
                    <a:srgbClr val="FFFF00"/>
                  </a:solidFill>
                  <a:latin typeface="Monaco" pitchFamily="2" charset="77"/>
                </a:endParaRPr>
              </a:p>
              <a:p>
                <a:pPr marL="0" indent="0">
                  <a:buNone/>
                </a:pPr>
                <a:r>
                  <a:rPr lang="en-US" b="0" dirty="0">
                    <a:solidFill>
                      <a:srgbClr val="FFFF00"/>
                    </a:solidFill>
                    <a:latin typeface="Monaco" pitchFamily="2" charset="77"/>
                  </a:rPr>
                  <a:t>	Observation (training data) </a:t>
                </a:r>
                <a14:m>
                  <m:oMath xmlns:m="http://schemas.openxmlformats.org/officeDocument/2006/math">
                    <m:r>
                      <a:rPr lang="en-US" b="0" i="1" smtClean="0">
                        <a:solidFill>
                          <a:srgbClr val="FFFF00"/>
                        </a:solidFill>
                        <a:latin typeface="Cambria Math" panose="02040503050406030204" pitchFamily="18" charset="0"/>
                      </a:rPr>
                      <m:t>𝑆</m:t>
                    </m:r>
                    <m:r>
                      <a:rPr lang="en-US" b="0" i="1" smtClean="0">
                        <a:solidFill>
                          <a:srgbClr val="FFFF00"/>
                        </a:solidFill>
                        <a:latin typeface="Cambria Math" panose="02040503050406030204" pitchFamily="18" charset="0"/>
                      </a:rPr>
                      <m:t>=</m:t>
                    </m:r>
                    <m:sSubSup>
                      <m:sSubSupPr>
                        <m:ctrlPr>
                          <a:rPr lang="en-US" i="1" smtClean="0">
                            <a:solidFill>
                              <a:srgbClr val="FFFF00"/>
                            </a:solidFill>
                            <a:latin typeface="Cambria Math" panose="02040503050406030204" pitchFamily="18" charset="0"/>
                          </a:rPr>
                        </m:ctrlPr>
                      </m:sSubSupPr>
                      <m:e>
                        <m:r>
                          <a:rPr lang="en-US" b="0" i="1" smtClean="0">
                            <a:solidFill>
                              <a:srgbClr val="FFFF00"/>
                            </a:solidFill>
                            <a:latin typeface="Cambria Math" panose="02040503050406030204" pitchFamily="18" charset="0"/>
                          </a:rPr>
                          <m:t>{</m:t>
                        </m:r>
                        <m:d>
                          <m:dPr>
                            <m:ctrlPr>
                              <a:rPr lang="en-US" b="0" i="1" smtClean="0">
                                <a:solidFill>
                                  <a:srgbClr val="FFFF00"/>
                                </a:solidFill>
                                <a:latin typeface="Cambria Math" panose="02040503050406030204" pitchFamily="18" charset="0"/>
                              </a:rPr>
                            </m:ctrlPr>
                          </m:dPr>
                          <m:e>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𝑥</m:t>
                                </m:r>
                              </m:e>
                              <m:sub>
                                <m:r>
                                  <a:rPr lang="en-US" b="0" i="1" smtClean="0">
                                    <a:solidFill>
                                      <a:srgbClr val="FFFF00"/>
                                    </a:solidFill>
                                    <a:latin typeface="Cambria Math" panose="02040503050406030204" pitchFamily="18" charset="0"/>
                                  </a:rPr>
                                  <m:t>𝑖</m:t>
                                </m:r>
                              </m:sub>
                            </m:sSub>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𝑦</m:t>
                                </m:r>
                              </m:e>
                              <m:sub>
                                <m:r>
                                  <a:rPr lang="en-US" b="0" i="1" smtClean="0">
                                    <a:solidFill>
                                      <a:srgbClr val="FFFF00"/>
                                    </a:solidFill>
                                    <a:latin typeface="Cambria Math" panose="02040503050406030204" pitchFamily="18" charset="0"/>
                                  </a:rPr>
                                  <m:t>𝑖</m:t>
                                </m:r>
                              </m:sub>
                            </m:sSub>
                          </m:e>
                        </m:d>
                        <m:r>
                          <a:rPr lang="en-US" b="0" i="1" smtClean="0">
                            <a:solidFill>
                              <a:srgbClr val="FFFF00"/>
                            </a:solidFill>
                            <a:latin typeface="Cambria Math" panose="02040503050406030204" pitchFamily="18" charset="0"/>
                          </a:rPr>
                          <m:t>}</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up>
                        <m:r>
                          <a:rPr lang="en-US" b="0" i="1" smtClean="0">
                            <a:solidFill>
                              <a:srgbClr val="FFFF00"/>
                            </a:solidFill>
                            <a:latin typeface="Cambria Math" panose="02040503050406030204" pitchFamily="18" charset="0"/>
                          </a:rPr>
                          <m:t>𝑛</m:t>
                        </m:r>
                      </m:sup>
                    </m:sSubSup>
                    <m:r>
                      <a:rPr lang="en-US" b="0" i="1" smtClean="0">
                        <a:solidFill>
                          <a:srgbClr val="FFFF00"/>
                        </a:solidFill>
                        <a:latin typeface="Cambria Math" panose="02040503050406030204" pitchFamily="18" charset="0"/>
                      </a:rPr>
                      <m:t>;</m:t>
                    </m:r>
                  </m:oMath>
                </a14:m>
                <a:endParaRPr lang="en-US" b="0" dirty="0">
                  <a:solidFill>
                    <a:srgbClr val="FFFF00"/>
                  </a:solidFill>
                  <a:latin typeface="Monaco" pitchFamily="2" charset="77"/>
                </a:endParaRPr>
              </a:p>
              <a:p>
                <a:pPr marL="0" indent="0">
                  <a:buNone/>
                </a:pPr>
                <a:r>
                  <a:rPr lang="en-US" b="0" dirty="0">
                    <a:solidFill>
                      <a:srgbClr val="FFFF00"/>
                    </a:solidFill>
                    <a:latin typeface="Monaco" pitchFamily="2" charset="77"/>
                  </a:rPr>
                  <a:t>	Hypothesis </a:t>
                </a:r>
                <a14:m>
                  <m:oMath xmlns:m="http://schemas.openxmlformats.org/officeDocument/2006/math">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𝐻</m:t>
                    </m:r>
                    <m:r>
                      <a:rPr lang="en-US" b="0" i="1" smtClean="0">
                        <a:solidFill>
                          <a:srgbClr val="FFFF00"/>
                        </a:solidFill>
                        <a:latin typeface="Cambria Math" panose="02040503050406030204" pitchFamily="18" charset="0"/>
                        <a:ea typeface="Cambria Math" panose="02040503050406030204" pitchFamily="18" charset="0"/>
                      </a:rPr>
                      <m:t>;</m:t>
                    </m:r>
                  </m:oMath>
                </a14:m>
                <a:endParaRPr lang="en-US" b="0" dirty="0">
                  <a:solidFill>
                    <a:srgbClr val="FFFF00"/>
                  </a:solidFill>
                  <a:latin typeface="Monaco" pitchFamily="2" charset="77"/>
                  <a:ea typeface="Cambria Math" panose="02040503050406030204" pitchFamily="18" charset="0"/>
                </a:endParaRPr>
              </a:p>
              <a:p>
                <a:pPr marL="0" indent="0">
                  <a:buNone/>
                </a:pPr>
                <a:r>
                  <a:rPr lang="en-US" b="0" dirty="0">
                    <a:solidFill>
                      <a:srgbClr val="FFFF00"/>
                    </a:solidFill>
                    <a:latin typeface="Monaco" pitchFamily="2" charset="77"/>
                  </a:rPr>
                  <a:t>	Loss function </a:t>
                </a:r>
                <a14:m>
                  <m:oMath xmlns:m="http://schemas.openxmlformats.org/officeDocument/2006/math">
                    <m:r>
                      <a:rPr lang="en-US" b="0" i="1" smtClean="0">
                        <a:solidFill>
                          <a:srgbClr val="FFFF00"/>
                        </a:solidFill>
                        <a:latin typeface="Cambria Math" panose="02040503050406030204" pitchFamily="18" charset="0"/>
                      </a:rPr>
                      <m:t>𝑙</m:t>
                    </m:r>
                    <m:r>
                      <a:rPr lang="en-US" b="0" i="1" smtClean="0">
                        <a:solidFill>
                          <a:srgbClr val="FFFF00"/>
                        </a:solidFill>
                        <a:latin typeface="Cambria Math" panose="02040503050406030204" pitchFamily="18" charset="0"/>
                      </a:rPr>
                      <m:t>(</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𝑥</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𝑦</m:t>
                        </m:r>
                      </m:e>
                    </m:d>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rPr>
                      <m:t>)</m:t>
                    </m:r>
                  </m:oMath>
                </a14:m>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The empirical risk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𝑆</m:t>
                        </m:r>
                      </m:sub>
                    </m:s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𝑓</m:t>
                        </m:r>
                      </m:e>
                    </m:d>
                    <m:r>
                      <a:rPr lang="en-US" b="0" i="1" smtClean="0">
                        <a:solidFill>
                          <a:srgbClr val="FFFF00"/>
                        </a:solidFill>
                        <a:latin typeface="Cambria Math" panose="02040503050406030204" pitchFamily="18" charset="0"/>
                      </a:rPr>
                      <m:t>≔ </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r>
                          <a:rPr lang="en-US" b="0" i="1" smtClean="0">
                            <a:solidFill>
                              <a:srgbClr val="FFFF00"/>
                            </a:solidFill>
                            <a:latin typeface="Cambria Math" panose="02040503050406030204" pitchFamily="18" charset="0"/>
                          </a:rPr>
                          <m:t>𝑛</m:t>
                        </m:r>
                      </m:den>
                    </m:f>
                    <m:nary>
                      <m:naryPr>
                        <m:chr m:val="∑"/>
                        <m:supHide m:val="on"/>
                        <m:ctrlPr>
                          <a:rPr lang="en-US" b="0" i="1" smtClean="0">
                            <a:solidFill>
                              <a:srgbClr val="FFFF00"/>
                            </a:solidFill>
                            <a:latin typeface="Cambria Math" panose="02040503050406030204" pitchFamily="18" charset="0"/>
                          </a:rPr>
                        </m:ctrlPr>
                      </m:naryPr>
                      <m:sub>
                        <m:r>
                          <m:rPr>
                            <m:brk m:alnAt="7"/>
                          </m:rPr>
                          <a:rPr lang="en-US" b="0" i="1" smtClean="0">
                            <a:solidFill>
                              <a:srgbClr val="FFFF00"/>
                            </a:solidFill>
                            <a:latin typeface="Cambria Math" panose="02040503050406030204" pitchFamily="18" charset="0"/>
                          </a:rPr>
                          <m:t>𝑖</m:t>
                        </m:r>
                      </m:sub>
                      <m:sup/>
                      <m:e>
                        <m:r>
                          <a:rPr lang="en-US" b="0" i="1" smtClean="0">
                            <a:solidFill>
                              <a:srgbClr val="FFFF00"/>
                            </a:solidFill>
                            <a:latin typeface="Cambria Math" panose="02040503050406030204" pitchFamily="18" charset="0"/>
                          </a:rPr>
                          <m:t>𝑙</m:t>
                        </m:r>
                        <m:r>
                          <a:rPr lang="en-US" b="0" i="1" smtClean="0">
                            <a:solidFill>
                              <a:srgbClr val="FFFF00"/>
                            </a:solidFill>
                            <a:latin typeface="Cambria Math" panose="02040503050406030204" pitchFamily="18" charset="0"/>
                          </a:rPr>
                          <m:t>(</m:t>
                        </m:r>
                        <m:d>
                          <m:dPr>
                            <m:ctrlPr>
                              <a:rPr lang="en-US" b="0" i="1" smtClean="0">
                                <a:solidFill>
                                  <a:srgbClr val="FFFF00"/>
                                </a:solidFill>
                                <a:latin typeface="Cambria Math" panose="02040503050406030204" pitchFamily="18" charset="0"/>
                              </a:rPr>
                            </m:ctrlPr>
                          </m:dPr>
                          <m:e>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𝑥</m:t>
                                </m:r>
                              </m:e>
                              <m:sub>
                                <m:r>
                                  <a:rPr lang="en-US" b="0" i="1" smtClean="0">
                                    <a:solidFill>
                                      <a:srgbClr val="FFFF00"/>
                                    </a:solidFill>
                                    <a:latin typeface="Cambria Math" panose="02040503050406030204" pitchFamily="18" charset="0"/>
                                  </a:rPr>
                                  <m:t>𝑖</m:t>
                                </m:r>
                              </m:sub>
                            </m:sSub>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𝑦</m:t>
                                </m:r>
                              </m:e>
                              <m:sub>
                                <m:r>
                                  <a:rPr lang="en-US" b="0" i="1" smtClean="0">
                                    <a:solidFill>
                                      <a:srgbClr val="FFFF00"/>
                                    </a:solidFill>
                                    <a:latin typeface="Cambria Math" panose="02040503050406030204" pitchFamily="18" charset="0"/>
                                  </a:rPr>
                                  <m:t>𝑖</m:t>
                                </m:r>
                              </m:sub>
                            </m:sSub>
                          </m:e>
                        </m:d>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rPr>
                          <m:t>)</m:t>
                        </m:r>
                      </m:e>
                    </m:nary>
                  </m:oMath>
                </a14:m>
                <a:endParaRPr lang="en-US" dirty="0">
                  <a:solidFill>
                    <a:srgbClr val="FFFF00"/>
                  </a:solidFill>
                  <a:latin typeface="Monaco" pitchFamily="2" charset="77"/>
                </a:endParaRP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1046745" y="2117559"/>
                <a:ext cx="10663991" cy="4740442"/>
              </a:xfrm>
              <a:blipFill>
                <a:blip r:embed="rId3"/>
                <a:stretch>
                  <a:fillRect l="-1070" t="-2139"/>
                </a:stretch>
              </a:blipFill>
            </p:spPr>
            <p:txBody>
              <a:bodyPr/>
              <a:lstStyle/>
              <a:p>
                <a:r>
                  <a:rPr lang="en-US">
                    <a:noFill/>
                  </a:rPr>
                  <a:t> </a:t>
                </a:r>
              </a:p>
            </p:txBody>
          </p:sp>
        </mc:Fallback>
      </mc:AlternateContent>
    </p:spTree>
    <p:extLst>
      <p:ext uri="{BB962C8B-B14F-4D97-AF65-F5344CB8AC3E}">
        <p14:creationId xmlns:p14="http://schemas.microsoft.com/office/powerpoint/2010/main" val="1052047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Formulate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46526" y="3259511"/>
                <a:ext cx="12339919" cy="3233364"/>
              </a:xfrm>
            </p:spPr>
            <p:txBody>
              <a:bodyPr>
                <a:normAutofit/>
              </a:bodyPr>
              <a:lstStyle/>
              <a:p>
                <a:pPr marL="0" indent="0">
                  <a:buNone/>
                </a:pPr>
                <a:r>
                  <a:rPr lang="en-US" dirty="0">
                    <a:solidFill>
                      <a:srgbClr val="FFFF00"/>
                    </a:solidFill>
                    <a:latin typeface="Monaco" pitchFamily="2" charset="77"/>
                  </a:rPr>
                  <a:t>We learn the hypothesis space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 by finding a minimizer (in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 for the risk </a:t>
                </a:r>
                <a14:m>
                  <m:oMath xmlns:m="http://schemas.openxmlformats.org/officeDocument/2006/math">
                    <m:sSub>
                      <m:sSubPr>
                        <m:ctrlPr>
                          <a:rPr lang="en-US" i="1" smtClean="0">
                            <a:solidFill>
                              <a:srgbClr val="FFFF00"/>
                            </a:solidFill>
                            <a:latin typeface="Cambria Math" panose="02040503050406030204" pitchFamily="18" charset="0"/>
                          </a:rPr>
                        </m:ctrlPr>
                      </m:sSubPr>
                      <m:e>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𝐷</m:t>
                            </m:r>
                          </m:sub>
                        </m:s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𝑓</m:t>
                            </m:r>
                          </m:e>
                        </m:d>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𝐸</m:t>
                        </m:r>
                      </m:e>
                      <m:sub>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𝑋</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𝑌</m:t>
                            </m:r>
                          </m:e>
                        </m:d>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𝐷</m:t>
                        </m:r>
                      </m:sub>
                    </m:sSub>
                    <m:r>
                      <a:rPr lang="en-US" b="0" i="1" smtClean="0">
                        <a:solidFill>
                          <a:srgbClr val="FFFF00"/>
                        </a:solidFill>
                        <a:latin typeface="Cambria Math" panose="02040503050406030204" pitchFamily="18" charset="0"/>
                      </a:rPr>
                      <m:t>𝑙</m:t>
                    </m:r>
                    <m:r>
                      <a:rPr lang="en-US" b="0" i="1" smtClean="0">
                        <a:solidFill>
                          <a:srgbClr val="FFFF00"/>
                        </a:solidFill>
                        <a:latin typeface="Cambria Math" panose="02040503050406030204" pitchFamily="18" charset="0"/>
                      </a:rPr>
                      <m:t>(</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𝑋</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𝑌</m:t>
                        </m:r>
                      </m:e>
                    </m:d>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rPr>
                      <m:t>)</m:t>
                    </m:r>
                  </m:oMath>
                </a14:m>
                <a:endParaRPr lang="en-US" i="1" dirty="0">
                  <a:solidFill>
                    <a:srgbClr val="FFFF00"/>
                  </a:solidFill>
                  <a:latin typeface="Monaco" pitchFamily="2" charset="77"/>
                </a:endParaRP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246526" y="3259511"/>
                <a:ext cx="12339919" cy="3233364"/>
              </a:xfrm>
              <a:blipFill>
                <a:blip r:embed="rId3"/>
                <a:stretch>
                  <a:fillRect l="-925" t="-3137"/>
                </a:stretch>
              </a:blipFill>
            </p:spPr>
            <p:txBody>
              <a:bodyPr/>
              <a:lstStyle/>
              <a:p>
                <a:r>
                  <a:rPr lang="en-US">
                    <a:noFill/>
                  </a:rPr>
                  <a:t> </a:t>
                </a:r>
              </a:p>
            </p:txBody>
          </p:sp>
        </mc:Fallback>
      </mc:AlternateContent>
    </p:spTree>
    <p:extLst>
      <p:ext uri="{BB962C8B-B14F-4D97-AF65-F5344CB8AC3E}">
        <p14:creationId xmlns:p14="http://schemas.microsoft.com/office/powerpoint/2010/main" val="3954770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0DCE3-D106-4C45-9EEA-D1C943652130}"/>
              </a:ext>
            </a:extLst>
          </p:cNvPr>
          <p:cNvSpPr>
            <a:spLocks noGrp="1"/>
          </p:cNvSpPr>
          <p:nvPr>
            <p:ph type="title"/>
          </p:nvPr>
        </p:nvSpPr>
        <p:spPr>
          <a:xfrm>
            <a:off x="838200" y="365125"/>
            <a:ext cx="10515600" cy="1325563"/>
          </a:xfrm>
        </p:spPr>
        <p:txBody>
          <a:bodyPr/>
          <a:lstStyle/>
          <a:p>
            <a:r>
              <a:rPr lang="en-US" dirty="0">
                <a:solidFill>
                  <a:srgbClr val="FFFF00"/>
                </a:solidFill>
                <a:latin typeface="Monaco" pitchFamily="2" charset="77"/>
              </a:rPr>
              <a:t>Formulate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693821" y="2778247"/>
                <a:ext cx="12339919" cy="3233364"/>
              </a:xfrm>
            </p:spPr>
            <p:txBody>
              <a:bodyPr>
                <a:normAutofit/>
              </a:bodyPr>
              <a:lstStyle/>
              <a:p>
                <a:pPr marL="0" indent="0">
                  <a:buNone/>
                </a:pPr>
                <a:r>
                  <a:rPr lang="en-US" dirty="0">
                    <a:solidFill>
                      <a:srgbClr val="FFFF00"/>
                    </a:solidFill>
                    <a:latin typeface="Monaco" pitchFamily="2" charset="77"/>
                  </a:rPr>
                  <a:t>There is a problem: </a:t>
                </a:r>
              </a:p>
              <a:p>
                <a:pPr marL="0" indent="0">
                  <a:buNone/>
                </a:pPr>
                <a:r>
                  <a:rPr lang="en-US" dirty="0">
                    <a:solidFill>
                      <a:srgbClr val="FFFF00"/>
                    </a:solidFill>
                    <a:latin typeface="Monaco" pitchFamily="2" charset="77"/>
                  </a:rPr>
                  <a:t>	we have </a:t>
                </a:r>
                <a14:m>
                  <m:oMath xmlns:m="http://schemas.openxmlformats.org/officeDocument/2006/math">
                    <m:r>
                      <a:rPr lang="en-US" b="0" i="1" smtClean="0">
                        <a:solidFill>
                          <a:srgbClr val="FFFF00"/>
                        </a:solidFill>
                        <a:latin typeface="Cambria Math" panose="02040503050406030204" pitchFamily="18" charset="0"/>
                      </a:rPr>
                      <m:t>𝑆</m:t>
                    </m:r>
                  </m:oMath>
                </a14:m>
                <a:r>
                  <a:rPr lang="en-US" dirty="0">
                    <a:solidFill>
                      <a:srgbClr val="FFFF00"/>
                    </a:solidFill>
                    <a:latin typeface="Monaco" pitchFamily="2" charset="77"/>
                  </a:rPr>
                  <a:t>, not </a:t>
                </a:r>
                <a14:m>
                  <m:oMath xmlns:m="http://schemas.openxmlformats.org/officeDocument/2006/math">
                    <m:r>
                      <a:rPr lang="en-US" b="0" i="1" smtClean="0">
                        <a:solidFill>
                          <a:srgbClr val="FFFF00"/>
                        </a:solidFill>
                        <a:latin typeface="Cambria Math" panose="02040503050406030204" pitchFamily="18" charset="0"/>
                      </a:rPr>
                      <m:t>𝐷</m:t>
                    </m:r>
                  </m:oMath>
                </a14:m>
                <a:r>
                  <a:rPr lang="en-US" dirty="0">
                    <a:solidFill>
                      <a:srgbClr val="FFFF00"/>
                    </a:solidFill>
                    <a:latin typeface="Monaco" pitchFamily="2" charset="77"/>
                  </a:rPr>
                  <a:t> </a:t>
                </a:r>
                <a:r>
                  <a:rPr lang="en-US" dirty="0">
                    <a:solidFill>
                      <a:srgbClr val="FFFF00"/>
                    </a:solidFill>
                    <a:latin typeface="Monaco" pitchFamily="2" charset="77"/>
                    <a:sym typeface="Wingdings" pitchFamily="2" charset="2"/>
                  </a:rPr>
                  <a:t> </a:t>
                </a:r>
                <a14:m>
                  <m:oMath xmlns:m="http://schemas.openxmlformats.org/officeDocument/2006/math">
                    <m:sSub>
                      <m:sSubPr>
                        <m:ctrlPr>
                          <a:rPr lang="en-US" i="1" smtClean="0">
                            <a:solidFill>
                              <a:srgbClr val="FFFF00"/>
                            </a:solidFill>
                            <a:latin typeface="Cambria Math" panose="02040503050406030204" pitchFamily="18" charset="0"/>
                            <a:sym typeface="Wingdings" pitchFamily="2" charset="2"/>
                          </a:rPr>
                        </m:ctrlPr>
                      </m:sSubPr>
                      <m:e>
                        <m:r>
                          <a:rPr lang="en-US" b="0" i="1" smtClean="0">
                            <a:solidFill>
                              <a:srgbClr val="FFFF00"/>
                            </a:solidFill>
                            <a:latin typeface="Cambria Math" panose="02040503050406030204" pitchFamily="18" charset="0"/>
                            <a:sym typeface="Wingdings" pitchFamily="2" charset="2"/>
                          </a:rPr>
                          <m:t>𝐿</m:t>
                        </m:r>
                      </m:e>
                      <m:sub>
                        <m:r>
                          <a:rPr lang="en-US" b="0" i="1" smtClean="0">
                            <a:solidFill>
                              <a:srgbClr val="FFFF00"/>
                            </a:solidFill>
                            <a:latin typeface="Cambria Math" panose="02040503050406030204" pitchFamily="18" charset="0"/>
                            <a:sym typeface="Wingdings" pitchFamily="2" charset="2"/>
                          </a:rPr>
                          <m:t>𝐷</m:t>
                        </m:r>
                      </m:sub>
                    </m:sSub>
                    <m:r>
                      <a:rPr lang="en-US" b="0" i="1" smtClean="0">
                        <a:solidFill>
                          <a:srgbClr val="FFFF00"/>
                        </a:solidFill>
                        <a:latin typeface="Cambria Math" panose="02040503050406030204" pitchFamily="18" charset="0"/>
                        <a:sym typeface="Wingdings" pitchFamily="2" charset="2"/>
                      </a:rPr>
                      <m:t>(</m:t>
                    </m:r>
                    <m:r>
                      <a:rPr lang="en-US" b="0" i="1" smtClean="0">
                        <a:solidFill>
                          <a:srgbClr val="FFFF00"/>
                        </a:solidFill>
                        <a:latin typeface="Cambria Math" panose="02040503050406030204" pitchFamily="18" charset="0"/>
                        <a:sym typeface="Wingdings" pitchFamily="2" charset="2"/>
                      </a:rPr>
                      <m:t>𝑓</m:t>
                    </m:r>
                    <m:r>
                      <a:rPr lang="en-US" b="0" i="1" smtClean="0">
                        <a:solidFill>
                          <a:srgbClr val="FFFF00"/>
                        </a:solidFill>
                        <a:latin typeface="Cambria Math" panose="02040503050406030204" pitchFamily="18" charset="0"/>
                        <a:sym typeface="Wingdings" pitchFamily="2" charset="2"/>
                      </a:rPr>
                      <m:t>)</m:t>
                    </m:r>
                  </m:oMath>
                </a14:m>
                <a:r>
                  <a:rPr lang="en-US" dirty="0">
                    <a:solidFill>
                      <a:srgbClr val="FFFF00"/>
                    </a:solidFill>
                    <a:latin typeface="Monaco" pitchFamily="2" charset="77"/>
                  </a:rPr>
                  <a:t> is not computable</a:t>
                </a: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693821" y="2778247"/>
                <a:ext cx="12339919" cy="3233364"/>
              </a:xfrm>
              <a:blipFill>
                <a:blip r:embed="rId3"/>
                <a:stretch>
                  <a:fillRect l="-1029" t="-3137"/>
                </a:stretch>
              </a:blipFill>
            </p:spPr>
            <p:txBody>
              <a:bodyPr/>
              <a:lstStyle/>
              <a:p>
                <a:r>
                  <a:rPr lang="en-US">
                    <a:noFill/>
                  </a:rPr>
                  <a:t> </a:t>
                </a:r>
              </a:p>
            </p:txBody>
          </p:sp>
        </mc:Fallback>
      </mc:AlternateContent>
    </p:spTree>
    <p:extLst>
      <p:ext uri="{BB962C8B-B14F-4D97-AF65-F5344CB8AC3E}">
        <p14:creationId xmlns:p14="http://schemas.microsoft.com/office/powerpoint/2010/main" val="219129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087778" y="3169525"/>
                <a:ext cx="12339919" cy="3233364"/>
              </a:xfrm>
            </p:spPr>
            <p:txBody>
              <a:bodyPr>
                <a:normAutofit/>
              </a:bodyPr>
              <a:lstStyle/>
              <a:p>
                <a:pPr marL="0" indent="0">
                  <a:buNone/>
                </a:pPr>
                <a:r>
                  <a:rPr lang="en-US" dirty="0">
                    <a:solidFill>
                      <a:srgbClr val="FFFF00"/>
                    </a:solidFill>
                    <a:latin typeface="Monaco" pitchFamily="2" charset="77"/>
                  </a:rPr>
                  <a:t>A learning algorithm: ERM</a:t>
                </a:r>
              </a:p>
              <a:p>
                <a:pPr marL="0" indent="0">
                  <a:buNone/>
                </a:pPr>
                <a:r>
                  <a:rPr lang="en-US" dirty="0">
                    <a:solidFill>
                      <a:srgbClr val="FFFF00"/>
                    </a:solidFill>
                    <a:latin typeface="Monaco" pitchFamily="2" charset="77"/>
                  </a:rPr>
                  <a:t>	Return the minimizer of </a:t>
                </a:r>
                <a14:m>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𝑆</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𝑓</m:t>
                    </m:r>
                    <m:r>
                      <a:rPr lang="en-US" b="0" i="1" smtClean="0">
                        <a:solidFill>
                          <a:srgbClr val="FFFF00"/>
                        </a:solidFill>
                        <a:latin typeface="Cambria Math" panose="02040503050406030204" pitchFamily="18" charset="0"/>
                      </a:rPr>
                      <m:t>)</m:t>
                    </m:r>
                  </m:oMath>
                </a14:m>
                <a:endParaRPr lang="en-US" dirty="0">
                  <a:solidFill>
                    <a:srgbClr val="FFFF00"/>
                  </a:solidFill>
                  <a:latin typeface="Monaco" pitchFamily="2" charset="77"/>
                </a:endParaRPr>
              </a:p>
              <a:p>
                <a:pPr marL="0" indent="0">
                  <a:buNone/>
                </a:pPr>
                <a:r>
                  <a:rPr lang="en-US" dirty="0">
                    <a:solidFill>
                      <a:srgbClr val="FFFF00"/>
                    </a:solidFill>
                    <a:latin typeface="Monaco" pitchFamily="2" charset="77"/>
                  </a:rPr>
                  <a:t>	</a:t>
                </a: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2087778" y="3169525"/>
                <a:ext cx="12339919" cy="3233364"/>
              </a:xfrm>
              <a:blipFill>
                <a:blip r:embed="rId3"/>
                <a:stretch>
                  <a:fillRect l="-925" t="-3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17A63A04-E452-9043-9378-7E01469A748A}"/>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7" name="Title 1">
                <a:extLst>
                  <a:ext uri="{FF2B5EF4-FFF2-40B4-BE49-F238E27FC236}">
                    <a16:creationId xmlns:a16="http://schemas.microsoft.com/office/drawing/2014/main" id="{17A63A04-E452-9043-9378-7E01469A748A}"/>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4"/>
                <a:stretch>
                  <a:fillRect l="-2159"/>
                </a:stretch>
              </a:blipFill>
            </p:spPr>
            <p:txBody>
              <a:bodyPr/>
              <a:lstStyle/>
              <a:p>
                <a:r>
                  <a:rPr lang="en-US">
                    <a:noFill/>
                  </a:rPr>
                  <a:t> </a:t>
                </a:r>
              </a:p>
            </p:txBody>
          </p:sp>
        </mc:Fallback>
      </mc:AlternateContent>
    </p:spTree>
    <p:extLst>
      <p:ext uri="{BB962C8B-B14F-4D97-AF65-F5344CB8AC3E}">
        <p14:creationId xmlns:p14="http://schemas.microsoft.com/office/powerpoint/2010/main" val="4132655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CEE1C-5A23-E74C-8B8C-535F63D1E977}"/>
                  </a:ext>
                </a:extLst>
              </p:cNvPr>
              <p:cNvSpPr>
                <a:spLocks noGrp="1"/>
              </p:cNvSpPr>
              <p:nvPr>
                <p:ph idx="1"/>
              </p:nvPr>
            </p:nvSpPr>
            <p:spPr>
              <a:xfrm>
                <a:off x="248886" y="3141172"/>
                <a:ext cx="12339919" cy="3233364"/>
              </a:xfrm>
            </p:spPr>
            <p:txBody>
              <a:bodyPr>
                <a:normAutofit/>
              </a:bodyPr>
              <a:lstStyle/>
              <a:p>
                <a:pPr marL="0" indent="0">
                  <a:buNone/>
                </a:pPr>
                <a:r>
                  <a:rPr lang="en-US" dirty="0">
                    <a:solidFill>
                      <a:srgbClr val="FFFF00"/>
                    </a:solidFill>
                    <a:latin typeface="Monaco" pitchFamily="2" charset="77"/>
                  </a:rPr>
                  <a:t>But what are the “good”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 that can be learned by ERM?</a:t>
                </a:r>
              </a:p>
              <a:p>
                <a:pPr marL="0" indent="0">
                  <a:buNone/>
                </a:pPr>
                <a:r>
                  <a:rPr lang="en-US" dirty="0">
                    <a:solidFill>
                      <a:srgbClr val="FFFF00"/>
                    </a:solidFill>
                    <a:latin typeface="Monaco" pitchFamily="2" charset="77"/>
                  </a:rPr>
                  <a:t>And what is the “magic number” for those </a:t>
                </a:r>
                <a14:m>
                  <m:oMath xmlns:m="http://schemas.openxmlformats.org/officeDocument/2006/math">
                    <m:r>
                      <a:rPr lang="en-US" b="0" i="1" smtClean="0">
                        <a:solidFill>
                          <a:srgbClr val="FFFF00"/>
                        </a:solidFill>
                        <a:latin typeface="Cambria Math" panose="02040503050406030204" pitchFamily="18" charset="0"/>
                      </a:rPr>
                      <m:t>𝐻</m:t>
                    </m:r>
                  </m:oMath>
                </a14:m>
                <a:r>
                  <a:rPr lang="en-US" dirty="0">
                    <a:solidFill>
                      <a:srgbClr val="FFFF00"/>
                    </a:solidFill>
                    <a:latin typeface="Monaco" pitchFamily="2" charset="77"/>
                  </a:rPr>
                  <a:t>s?</a:t>
                </a:r>
              </a:p>
              <a:p>
                <a:pPr marL="0" indent="0">
                  <a:buNone/>
                </a:pPr>
                <a:r>
                  <a:rPr lang="en-US" dirty="0">
                    <a:solidFill>
                      <a:srgbClr val="FFFF00"/>
                    </a:solidFill>
                    <a:latin typeface="Monaco" pitchFamily="2" charset="77"/>
                  </a:rPr>
                  <a:t>	</a:t>
                </a:r>
              </a:p>
            </p:txBody>
          </p:sp>
        </mc:Choice>
        <mc:Fallback xmlns="">
          <p:sp>
            <p:nvSpPr>
              <p:cNvPr id="3" name="Content Placeholder 2">
                <a:extLst>
                  <a:ext uri="{FF2B5EF4-FFF2-40B4-BE49-F238E27FC236}">
                    <a16:creationId xmlns:a16="http://schemas.microsoft.com/office/drawing/2014/main" id="{DD7CEE1C-5A23-E74C-8B8C-535F63D1E977}"/>
                  </a:ext>
                </a:extLst>
              </p:cNvPr>
              <p:cNvSpPr>
                <a:spLocks noGrp="1" noRot="1" noChangeAspect="1" noMove="1" noResize="1" noEditPoints="1" noAdjustHandles="1" noChangeArrowheads="1" noChangeShapeType="1" noTextEdit="1"/>
              </p:cNvSpPr>
              <p:nvPr>
                <p:ph idx="1"/>
              </p:nvPr>
            </p:nvSpPr>
            <p:spPr>
              <a:xfrm>
                <a:off x="248886" y="3141172"/>
                <a:ext cx="12339919" cy="3233364"/>
              </a:xfrm>
              <a:blipFill>
                <a:blip r:embed="rId3"/>
                <a:stretch>
                  <a:fillRect l="-1029" t="-2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17A63A04-E452-9043-9378-7E01469A748A}"/>
                  </a:ext>
                </a:extLst>
              </p:cNvPr>
              <p:cNvSpPr>
                <a:spLocks noGrp="1"/>
              </p:cNvSpPr>
              <p:nvPr>
                <p:ph type="title"/>
              </p:nvPr>
            </p:nvSpPr>
            <p:spPr>
              <a:xfrm>
                <a:off x="838199" y="365125"/>
                <a:ext cx="11161295" cy="1325563"/>
              </a:xfrm>
            </p:spPr>
            <p:txBody>
              <a:bodyPr/>
              <a:lstStyle/>
              <a:p>
                <a:r>
                  <a:rPr lang="en-US" dirty="0">
                    <a:solidFill>
                      <a:srgbClr val="FFFF00"/>
                    </a:solidFill>
                    <a:latin typeface="Monaco" pitchFamily="2" charset="77"/>
                  </a:rPr>
                  <a:t>One way to learn: characterize </a:t>
                </a:r>
                <a14:m>
                  <m:oMath xmlns:m="http://schemas.openxmlformats.org/officeDocument/2006/math">
                    <m:r>
                      <a:rPr lang="en-US" b="0" i="1" smtClean="0">
                        <a:solidFill>
                          <a:srgbClr val="FFFF00"/>
                        </a:solidFill>
                        <a:latin typeface="Cambria Math" panose="02040503050406030204" pitchFamily="18" charset="0"/>
                      </a:rPr>
                      <m:t>𝐻</m:t>
                    </m:r>
                  </m:oMath>
                </a14:m>
                <a:endParaRPr lang="en-US" dirty="0">
                  <a:solidFill>
                    <a:srgbClr val="FFFF00"/>
                  </a:solidFill>
                  <a:latin typeface="Monaco" pitchFamily="2" charset="77"/>
                </a:endParaRPr>
              </a:p>
            </p:txBody>
          </p:sp>
        </mc:Choice>
        <mc:Fallback xmlns="">
          <p:sp>
            <p:nvSpPr>
              <p:cNvPr id="7" name="Title 1">
                <a:extLst>
                  <a:ext uri="{FF2B5EF4-FFF2-40B4-BE49-F238E27FC236}">
                    <a16:creationId xmlns:a16="http://schemas.microsoft.com/office/drawing/2014/main" id="{17A63A04-E452-9043-9378-7E01469A748A}"/>
                  </a:ext>
                </a:extLst>
              </p:cNvPr>
              <p:cNvSpPr>
                <a:spLocks noGrp="1" noRot="1" noChangeAspect="1" noMove="1" noResize="1" noEditPoints="1" noAdjustHandles="1" noChangeArrowheads="1" noChangeShapeType="1" noTextEdit="1"/>
              </p:cNvSpPr>
              <p:nvPr>
                <p:ph type="title"/>
              </p:nvPr>
            </p:nvSpPr>
            <p:spPr>
              <a:xfrm>
                <a:off x="838199" y="365125"/>
                <a:ext cx="11161295" cy="1325563"/>
              </a:xfrm>
              <a:blipFill>
                <a:blip r:embed="rId4"/>
                <a:stretch>
                  <a:fillRect l="-2159"/>
                </a:stretch>
              </a:blipFill>
            </p:spPr>
            <p:txBody>
              <a:bodyPr/>
              <a:lstStyle/>
              <a:p>
                <a:r>
                  <a:rPr lang="en-US">
                    <a:noFill/>
                  </a:rPr>
                  <a:t> </a:t>
                </a:r>
              </a:p>
            </p:txBody>
          </p:sp>
        </mc:Fallback>
      </mc:AlternateContent>
    </p:spTree>
    <p:extLst>
      <p:ext uri="{BB962C8B-B14F-4D97-AF65-F5344CB8AC3E}">
        <p14:creationId xmlns:p14="http://schemas.microsoft.com/office/powerpoint/2010/main" val="1450237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TotalTime>
  <Words>1676</Words>
  <Application>Microsoft Macintosh PowerPoint</Application>
  <PresentationFormat>Widescreen</PresentationFormat>
  <Paragraphs>317</Paragraphs>
  <Slides>44</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Monaco</vt:lpstr>
      <vt:lpstr>Office Theme</vt:lpstr>
      <vt:lpstr>An Introduction to Machine Learning</vt:lpstr>
      <vt:lpstr>About me</vt:lpstr>
      <vt:lpstr>Things to cover</vt:lpstr>
      <vt:lpstr>Formulate “learning”</vt:lpstr>
      <vt:lpstr>Formulate “learning”</vt:lpstr>
      <vt:lpstr>Formulate “learning”</vt:lpstr>
      <vt:lpstr>Formulate “learning”</vt:lpstr>
      <vt:lpstr>One way to learn: characterize H</vt:lpstr>
      <vt:lpstr>One way to learn: characterize H</vt:lpstr>
      <vt:lpstr>One way to learn: characterize H</vt:lpstr>
      <vt:lpstr>One way to learn: characterize H</vt:lpstr>
      <vt:lpstr>One way to learn: characterize H</vt:lpstr>
      <vt:lpstr>Example: finite classes are (agnostic) PAC learnable by ERM</vt:lpstr>
      <vt:lpstr>Example: finite classes are (agnostic) PAC learnable by ERM</vt:lpstr>
      <vt:lpstr>Example: finite classes are (agnostic) PAC learnable by ERM</vt:lpstr>
      <vt:lpstr>Example: finite classes are (agnostic) PAC learnable by ERM</vt:lpstr>
      <vt:lpstr>Example: finite classes are (agnostic) PAC learnable by ERM</vt:lpstr>
      <vt:lpstr>One way to learn: characterize H</vt:lpstr>
      <vt:lpstr>One way to learn: characterize H</vt:lpstr>
      <vt:lpstr>One way to learn: characterize H</vt:lpstr>
      <vt:lpstr>One way to learn: characterize H</vt:lpstr>
      <vt:lpstr>One way to learn: characterize H</vt:lpstr>
      <vt:lpstr>One way to learn: characterize H</vt:lpstr>
      <vt:lpstr>One way to learn: characterize H</vt:lpstr>
      <vt:lpstr>One way to learn: characterize H</vt:lpstr>
      <vt:lpstr>One way to learn: characterize H</vt:lpstr>
      <vt:lpstr>One way to learn: characterize H</vt:lpstr>
      <vt:lpstr>A digression: the No-Free-Lunch Theorem</vt:lpstr>
      <vt:lpstr>Another way: bound L_D (f)</vt:lpstr>
      <vt:lpstr>Another way: bound L_D (f)</vt:lpstr>
      <vt:lpstr>Another way: bound L_D (f)</vt:lpstr>
      <vt:lpstr>Another way: bound L_D (f)</vt:lpstr>
      <vt:lpstr>Another way: bound L_D (f)</vt:lpstr>
      <vt:lpstr>Example: R complexity of some Hs</vt:lpstr>
      <vt:lpstr>Example: R complexity of some Hs</vt:lpstr>
      <vt:lpstr>Example: R complexity of some Hs</vt:lpstr>
      <vt:lpstr>Example: R complexity of some Hs</vt:lpstr>
      <vt:lpstr>Example: R complexity of some Hs</vt:lpstr>
      <vt:lpstr>Example: R complexity of some Hs</vt:lpstr>
      <vt:lpstr>Example: R complexity of some Hs</vt:lpstr>
      <vt:lpstr>Example: R complexity of some Hs</vt:lpstr>
      <vt:lpstr>Example: R complexity of a two-layer MLP</vt:lpstr>
      <vt:lpstr>Example: R complexity of a two-layer MLP</vt:lpstr>
      <vt:lpstr>Example: R complexity of a kernel machine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Statistical Learning Theory</dc:title>
  <dc:creator>Duan,Shiyu</dc:creator>
  <cp:lastModifiedBy>Duan,Shiyu</cp:lastModifiedBy>
  <cp:revision>128</cp:revision>
  <dcterms:created xsi:type="dcterms:W3CDTF">2019-08-26T01:21:39Z</dcterms:created>
  <dcterms:modified xsi:type="dcterms:W3CDTF">2019-08-29T17:02:48Z</dcterms:modified>
</cp:coreProperties>
</file>